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2"/>
  </p:notesMasterIdLst>
  <p:handoutMasterIdLst>
    <p:handoutMasterId r:id="rId63"/>
  </p:handoutMasterIdLst>
  <p:sldIdLst>
    <p:sldId id="358" r:id="rId2"/>
    <p:sldId id="407" r:id="rId3"/>
    <p:sldId id="361" r:id="rId4"/>
    <p:sldId id="384" r:id="rId5"/>
    <p:sldId id="348" r:id="rId6"/>
    <p:sldId id="383" r:id="rId7"/>
    <p:sldId id="345" r:id="rId8"/>
    <p:sldId id="346" r:id="rId9"/>
    <p:sldId id="385" r:id="rId10"/>
    <p:sldId id="350" r:id="rId11"/>
    <p:sldId id="347" r:id="rId12"/>
    <p:sldId id="349" r:id="rId13"/>
    <p:sldId id="362" r:id="rId14"/>
    <p:sldId id="356" r:id="rId15"/>
    <p:sldId id="374" r:id="rId16"/>
    <p:sldId id="393" r:id="rId17"/>
    <p:sldId id="392" r:id="rId18"/>
    <p:sldId id="397" r:id="rId19"/>
    <p:sldId id="398" r:id="rId20"/>
    <p:sldId id="396" r:id="rId21"/>
    <p:sldId id="399" r:id="rId22"/>
    <p:sldId id="262" r:id="rId23"/>
    <p:sldId id="400" r:id="rId24"/>
    <p:sldId id="263" r:id="rId25"/>
    <p:sldId id="265" r:id="rId26"/>
    <p:sldId id="264" r:id="rId27"/>
    <p:sldId id="341" r:id="rId28"/>
    <p:sldId id="366" r:id="rId29"/>
    <p:sldId id="368" r:id="rId30"/>
    <p:sldId id="266" r:id="rId31"/>
    <p:sldId id="267" r:id="rId32"/>
    <p:sldId id="401" r:id="rId33"/>
    <p:sldId id="405" r:id="rId34"/>
    <p:sldId id="404" r:id="rId35"/>
    <p:sldId id="268" r:id="rId36"/>
    <p:sldId id="408" r:id="rId37"/>
    <p:sldId id="269" r:id="rId38"/>
    <p:sldId id="409" r:id="rId39"/>
    <p:sldId id="410" r:id="rId40"/>
    <p:sldId id="270" r:id="rId41"/>
    <p:sldId id="412" r:id="rId42"/>
    <p:sldId id="411" r:id="rId43"/>
    <p:sldId id="376" r:id="rId44"/>
    <p:sldId id="272" r:id="rId45"/>
    <p:sldId id="413" r:id="rId46"/>
    <p:sldId id="287" r:id="rId47"/>
    <p:sldId id="275" r:id="rId48"/>
    <p:sldId id="386" r:id="rId49"/>
    <p:sldId id="370" r:id="rId50"/>
    <p:sldId id="288" r:id="rId51"/>
    <p:sldId id="273" r:id="rId52"/>
    <p:sldId id="378" r:id="rId53"/>
    <p:sldId id="380" r:id="rId54"/>
    <p:sldId id="314" r:id="rId55"/>
    <p:sldId id="373" r:id="rId56"/>
    <p:sldId id="377" r:id="rId57"/>
    <p:sldId id="336" r:id="rId58"/>
    <p:sldId id="321" r:id="rId59"/>
    <p:sldId id="322" r:id="rId60"/>
    <p:sldId id="337" r:id="rId61"/>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DhBfQR4iZMwLx4heAn4XBg==" hashData="pWlVKVp/rp/KsGXHL/Cpqd1mvgA="/>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0000"/>
    <a:srgbClr val="37FFFF"/>
    <a:srgbClr val="84BEBB"/>
    <a:srgbClr val="B9D583"/>
    <a:srgbClr val="FFD9FF"/>
    <a:srgbClr val="5BFF5B"/>
    <a:srgbClr val="FFFF61"/>
    <a:srgbClr val="F600B6"/>
    <a:srgbClr val="FFCCFF"/>
  </p:clrMru>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9639" autoAdjust="0"/>
    <p:restoredTop sz="94704" autoAdjust="0"/>
  </p:normalViewPr>
  <p:slideViewPr>
    <p:cSldViewPr>
      <p:cViewPr>
        <p:scale>
          <a:sx n="70" d="100"/>
          <a:sy n="70" d="100"/>
        </p:scale>
        <p:origin x="-476" y="-108"/>
      </p:cViewPr>
      <p:guideLst>
        <p:guide orient="horz" pos="2160"/>
        <p:guide pos="2880"/>
      </p:guideLst>
    </p:cSldViewPr>
  </p:slideViewPr>
  <p:notesTextViewPr>
    <p:cViewPr>
      <p:scale>
        <a:sx n="104" d="100"/>
        <a:sy n="104" d="100"/>
      </p:scale>
      <p:origin x="0" y="0"/>
    </p:cViewPr>
  </p:notesTextViewPr>
  <p:sorterViewPr>
    <p:cViewPr>
      <p:scale>
        <a:sx n="66" d="100"/>
        <a:sy n="66" d="100"/>
      </p:scale>
      <p:origin x="0" y="0"/>
    </p:cViewPr>
  </p:sorterViewPr>
  <p:notesViewPr>
    <p:cSldViewPr>
      <p:cViewPr varScale="1">
        <p:scale>
          <a:sx n="54" d="100"/>
          <a:sy n="54" d="100"/>
        </p:scale>
        <p:origin x="-1238"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FC9D1A-44DA-4F70-B6B0-EDF121BCE506}" type="datetimeFigureOut">
              <a:rPr lang="pt-BR" smtClean="0"/>
              <a:pPr/>
              <a:t>05/04/2011</a:t>
            </a:fld>
            <a:endParaRPr lang="pt-BR"/>
          </a:p>
        </p:txBody>
      </p:sp>
      <p:sp>
        <p:nvSpPr>
          <p:cNvPr id="4" name="Espaço Reservado para Rodapé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2C3BBFF-AA73-4661-BAEE-2F743BC2710E}" type="slidenum">
              <a:rPr lang="pt-BR" smtClean="0"/>
              <a:pPr/>
              <a:t>‹nº›</a:t>
            </a:fld>
            <a:endParaRPr lang="pt-B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759EAF-7D81-4865-8201-334A7E528B3E}" type="datetimeFigureOut">
              <a:rPr lang="pt-BR" smtClean="0"/>
              <a:pPr/>
              <a:t>05/04/2011</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133137-3C6D-42CD-AD01-6E97097831D6}" type="slidenum">
              <a:rPr lang="pt-BR" smtClean="0"/>
              <a:pPr/>
              <a:t>‹nº›</a:t>
            </a:fld>
            <a:endParaRPr lang="pt-B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a:t>
            </a:fld>
            <a:endParaRPr lang="pt-B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10</a:t>
            </a:fld>
            <a:endParaRPr lang="pt-B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11</a:t>
            </a:fld>
            <a:endParaRPr lang="pt-B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12</a:t>
            </a:fld>
            <a:endParaRPr lang="pt-B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13</a:t>
            </a:fld>
            <a:endParaRPr lang="pt-B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14</a:t>
            </a:fld>
            <a:endParaRPr lang="pt-B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15</a:t>
            </a:fld>
            <a:endParaRPr lang="pt-B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16</a:t>
            </a:fld>
            <a:endParaRPr lang="pt-B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17</a:t>
            </a:fld>
            <a:endParaRPr lang="pt-B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18</a:t>
            </a:fld>
            <a:endParaRPr lang="pt-B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19</a:t>
            </a:fld>
            <a:endParaRPr lang="pt-B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a:t>
            </a:fld>
            <a:endParaRPr lang="pt-B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20</a:t>
            </a:fld>
            <a:endParaRPr lang="pt-B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21</a:t>
            </a:fld>
            <a:endParaRPr lang="pt-B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22</a:t>
            </a:fld>
            <a:endParaRPr lang="pt-B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23</a:t>
            </a:fld>
            <a:endParaRPr lang="pt-B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24</a:t>
            </a:fld>
            <a:endParaRPr lang="pt-B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25</a:t>
            </a:fld>
            <a:endParaRPr lang="pt-B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26</a:t>
            </a:fld>
            <a:endParaRPr lang="pt-B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27</a:t>
            </a:fld>
            <a:endParaRPr lang="pt-B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28</a:t>
            </a:fld>
            <a:endParaRPr lang="pt-B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29</a:t>
            </a:fld>
            <a:endParaRPr lang="pt-B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a:t>
            </a:fld>
            <a:endParaRPr lang="pt-B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30</a:t>
            </a:fld>
            <a:endParaRPr lang="pt-B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31</a:t>
            </a:fld>
            <a:endParaRPr lang="pt-B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32</a:t>
            </a:fld>
            <a:endParaRPr lang="pt-B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33</a:t>
            </a:fld>
            <a:endParaRPr lang="pt-B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34</a:t>
            </a:fld>
            <a:endParaRPr lang="pt-B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35</a:t>
            </a:fld>
            <a:endParaRPr lang="pt-B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36</a:t>
            </a:fld>
            <a:endParaRPr lang="pt-B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37</a:t>
            </a:fld>
            <a:endParaRPr lang="pt-B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38</a:t>
            </a:fld>
            <a:endParaRPr lang="pt-B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39</a:t>
            </a:fld>
            <a:endParaRPr lang="pt-B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a:t>
            </a:fld>
            <a:endParaRPr lang="pt-B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40</a:t>
            </a:fld>
            <a:endParaRPr lang="pt-B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41</a:t>
            </a:fld>
            <a:endParaRPr lang="pt-B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42</a:t>
            </a:fld>
            <a:endParaRPr lang="pt-B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43</a:t>
            </a:fld>
            <a:endParaRPr lang="pt-B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44</a:t>
            </a:fld>
            <a:endParaRPr lang="pt-B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45</a:t>
            </a:fld>
            <a:endParaRPr lang="pt-B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46</a:t>
            </a:fld>
            <a:endParaRPr lang="pt-B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47</a:t>
            </a:fld>
            <a:endParaRPr lang="pt-B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48</a:t>
            </a:fld>
            <a:endParaRPr lang="pt-B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49</a:t>
            </a:fld>
            <a:endParaRPr lang="pt-B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a:t>
            </a:fld>
            <a:endParaRPr lang="pt-B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50</a:t>
            </a:fld>
            <a:endParaRPr lang="pt-B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51</a:t>
            </a:fld>
            <a:endParaRPr lang="pt-B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52</a:t>
            </a:fld>
            <a:endParaRPr lang="pt-B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53</a:t>
            </a:fld>
            <a:endParaRPr lang="pt-B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54</a:t>
            </a:fld>
            <a:endParaRPr lang="pt-B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55</a:t>
            </a:fld>
            <a:endParaRPr lang="pt-B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56</a:t>
            </a:fld>
            <a:endParaRPr lang="pt-B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57</a:t>
            </a:fld>
            <a:endParaRPr lang="pt-B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58</a:t>
            </a:fld>
            <a:endParaRPr lang="pt-B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59</a:t>
            </a:fld>
            <a:endParaRPr lang="pt-B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6</a:t>
            </a:fld>
            <a:endParaRPr lang="pt-B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60</a:t>
            </a:fld>
            <a:endParaRPr lang="pt-B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7</a:t>
            </a:fld>
            <a:endParaRPr lang="pt-B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8</a:t>
            </a:fld>
            <a:endParaRPr lang="pt-B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4D133137-3C6D-42CD-AD01-6E97097831D6}" type="slidenum">
              <a:rPr lang="pt-BR" smtClean="0"/>
              <a:pPr/>
              <a:t>9</a:t>
            </a:fld>
            <a:endParaRPr lang="pt-B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6"/>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9"/>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1"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1"/>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B4FF3500-C81D-4A6D-89E1-800884847725}" type="datetimeFigureOut">
              <a:rPr lang="pt-BR" smtClean="0"/>
              <a:pPr/>
              <a:t>05/04/2011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8828A42-830F-440B-9AE2-081BF161EAE8}" type="slidenum">
              <a:rPr lang="pt-BR" smtClean="0"/>
              <a:pPr/>
              <a:t>‹nº›</a:t>
            </a:fld>
            <a:endParaRPr lang="pt-B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FF3500-C81D-4A6D-89E1-800884847725}" type="datetimeFigureOut">
              <a:rPr lang="pt-BR" smtClean="0"/>
              <a:pPr/>
              <a:t>05/04/2011</a:t>
            </a:fld>
            <a:endParaRPr lang="pt-BR"/>
          </a:p>
        </p:txBody>
      </p:sp>
      <p:sp>
        <p:nvSpPr>
          <p:cNvPr id="5" name="Espaço Reservado para Rodapé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828A42-830F-440B-9AE2-081BF161EAE8}"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5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5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88.jpeg"/><Relationship Id="rId4" Type="http://schemas.openxmlformats.org/officeDocument/2006/relationships/image" Target="../media/image87.jpeg"/></Relationships>
</file>

<file path=ppt/slides/_rels/slide5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90.jpeg"/></Relationships>
</file>

<file path=ppt/slides/_rels/slide5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s>
</file>

<file path=ppt/slides/_rels/slide5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97.jpeg"/><Relationship Id="rId4" Type="http://schemas.openxmlformats.org/officeDocument/2006/relationships/image" Target="../media/image96.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0" y="0"/>
            <a:ext cx="9144000" cy="584775"/>
          </a:xfrm>
          <a:prstGeom prst="rect">
            <a:avLst/>
          </a:prstGeom>
          <a:noFill/>
        </p:spPr>
        <p:txBody>
          <a:bodyPr wrap="square" rtlCol="0">
            <a:spAutoFit/>
          </a:bodyPr>
          <a:lstStyle/>
          <a:p>
            <a:pPr algn="ctr"/>
            <a:r>
              <a:rPr lang="pt-BR" sz="1400" dirty="0" smtClean="0">
                <a:solidFill>
                  <a:schemeClr val="bg1">
                    <a:lumMod val="65000"/>
                  </a:schemeClr>
                </a:solidFill>
              </a:rPr>
              <a:t>COMPOSIÇÃO E FORMAS NAS OBRAS DE ARTES PLÁSTICAS - 1</a:t>
            </a:r>
          </a:p>
          <a:p>
            <a:pPr algn="r">
              <a:spcBef>
                <a:spcPts val="600"/>
              </a:spcBef>
            </a:pPr>
            <a:r>
              <a:rPr lang="pt-BR" sz="1300" dirty="0" smtClean="0">
                <a:solidFill>
                  <a:schemeClr val="bg1">
                    <a:lumMod val="65000"/>
                  </a:schemeClr>
                </a:solidFill>
              </a:rPr>
              <a:t>William Golino, Vila Velha, ES, Brasil, verão 2010-2011</a:t>
            </a:r>
            <a:r>
              <a:rPr lang="pt-BR" sz="1300" dirty="0" smtClean="0"/>
              <a:t>...................</a:t>
            </a:r>
            <a:endParaRPr lang="pt-BR" sz="1300" dirty="0"/>
          </a:p>
        </p:txBody>
      </p:sp>
      <p:sp>
        <p:nvSpPr>
          <p:cNvPr id="3" name="CaixaDeTexto 2"/>
          <p:cNvSpPr txBox="1"/>
          <p:nvPr/>
        </p:nvSpPr>
        <p:spPr>
          <a:xfrm>
            <a:off x="251520" y="1165681"/>
            <a:ext cx="3131840" cy="2015936"/>
          </a:xfrm>
          <a:prstGeom prst="rect">
            <a:avLst/>
          </a:prstGeom>
          <a:noFill/>
        </p:spPr>
        <p:txBody>
          <a:bodyPr wrap="square" rtlCol="0">
            <a:spAutoFit/>
          </a:bodyPr>
          <a:lstStyle/>
          <a:p>
            <a:pPr algn="just">
              <a:spcAft>
                <a:spcPts val="600"/>
              </a:spcAft>
            </a:pPr>
            <a:r>
              <a:rPr lang="pt-BR" sz="1200" dirty="0" smtClean="0">
                <a:solidFill>
                  <a:schemeClr val="bg1">
                    <a:lumMod val="65000"/>
                  </a:schemeClr>
                </a:solidFill>
              </a:rPr>
              <a:t>A composição é a estrutura da obra e é definida por planos e linhas composicionais físicos ou indicados; os planos são espaços nos quais as formas estão inseridas e as linhas mostram as localizações das formas dominantes ou delimitam suas áreas.</a:t>
            </a:r>
          </a:p>
          <a:p>
            <a:pPr algn="just">
              <a:spcAft>
                <a:spcPts val="600"/>
              </a:spcAft>
            </a:pPr>
            <a:r>
              <a:rPr lang="pt-BR" sz="1200" dirty="0" smtClean="0">
                <a:solidFill>
                  <a:schemeClr val="bg1">
                    <a:lumMod val="65000"/>
                  </a:schemeClr>
                </a:solidFill>
              </a:rPr>
              <a:t>As formas compõem a superestrutura, definida por linhas e planos plásticos ou estilísticos (relativos ao estilo empregado na obra), mostrando a composição.</a:t>
            </a:r>
          </a:p>
        </p:txBody>
      </p:sp>
      <p:sp>
        <p:nvSpPr>
          <p:cNvPr id="11" name="CaixaDeTexto 10"/>
          <p:cNvSpPr txBox="1"/>
          <p:nvPr/>
        </p:nvSpPr>
        <p:spPr>
          <a:xfrm>
            <a:off x="3995936" y="6259378"/>
            <a:ext cx="4752528" cy="577081"/>
          </a:xfrm>
          <a:prstGeom prst="rect">
            <a:avLst/>
          </a:prstGeom>
          <a:noFill/>
        </p:spPr>
        <p:txBody>
          <a:bodyPr wrap="square" rtlCol="0">
            <a:spAutoFit/>
          </a:bodyPr>
          <a:lstStyle/>
          <a:p>
            <a:pPr algn="ctr"/>
            <a:r>
              <a:rPr lang="pt-BR" sz="1050" dirty="0" smtClean="0">
                <a:solidFill>
                  <a:schemeClr val="bg1">
                    <a:lumMod val="65000"/>
                  </a:schemeClr>
                </a:solidFill>
              </a:rPr>
              <a:t>Ana Luísa Guimarães Galvão; </a:t>
            </a:r>
            <a:r>
              <a:rPr lang="pt-BR" sz="1050" i="1" dirty="0" smtClean="0">
                <a:solidFill>
                  <a:schemeClr val="bg1">
                    <a:lumMod val="65000"/>
                  </a:schemeClr>
                </a:solidFill>
              </a:rPr>
              <a:t>st</a:t>
            </a:r>
            <a:r>
              <a:rPr lang="pt-BR" sz="1050" dirty="0" smtClean="0">
                <a:solidFill>
                  <a:schemeClr val="bg1">
                    <a:lumMod val="65000"/>
                  </a:schemeClr>
                </a:solidFill>
              </a:rPr>
              <a:t>; Belo Horizonte, BR, 1999</a:t>
            </a:r>
          </a:p>
          <a:p>
            <a:pPr algn="ctr"/>
            <a:r>
              <a:rPr lang="pt-BR" sz="1050" dirty="0" smtClean="0">
                <a:solidFill>
                  <a:schemeClr val="bg1">
                    <a:lumMod val="65000"/>
                  </a:schemeClr>
                </a:solidFill>
              </a:rPr>
              <a:t>tinta acrílica s/ tela; 15,9 x 15,9 x 3,7; col. part.</a:t>
            </a:r>
          </a:p>
          <a:p>
            <a:pPr algn="ctr"/>
            <a:r>
              <a:rPr lang="pt-BR" sz="1050" dirty="0" smtClean="0">
                <a:solidFill>
                  <a:schemeClr val="bg1">
                    <a:lumMod val="65000"/>
                  </a:schemeClr>
                </a:solidFill>
              </a:rPr>
              <a:t>www.guimaraesgalvao.com</a:t>
            </a:r>
            <a:endParaRPr lang="pt-BR" sz="1050" dirty="0">
              <a:solidFill>
                <a:schemeClr val="bg1">
                  <a:lumMod val="65000"/>
                </a:schemeClr>
              </a:solidFill>
            </a:endParaRPr>
          </a:p>
        </p:txBody>
      </p:sp>
      <p:sp>
        <p:nvSpPr>
          <p:cNvPr id="7" name="CaixaDeTexto 6"/>
          <p:cNvSpPr txBox="1"/>
          <p:nvPr/>
        </p:nvSpPr>
        <p:spPr>
          <a:xfrm>
            <a:off x="251520" y="4010288"/>
            <a:ext cx="3131840" cy="1938992"/>
          </a:xfrm>
          <a:prstGeom prst="rect">
            <a:avLst/>
          </a:prstGeom>
          <a:noFill/>
        </p:spPr>
        <p:txBody>
          <a:bodyPr wrap="square" rtlCol="0">
            <a:spAutoFit/>
          </a:bodyPr>
          <a:lstStyle/>
          <a:p>
            <a:pPr algn="just">
              <a:spcAft>
                <a:spcPts val="600"/>
              </a:spcAft>
            </a:pPr>
            <a:r>
              <a:rPr lang="pt-BR" sz="1200" dirty="0" smtClean="0">
                <a:solidFill>
                  <a:schemeClr val="bg1">
                    <a:lumMod val="65000"/>
                  </a:schemeClr>
                </a:solidFill>
              </a:rPr>
              <a:t>Na pintura ao lado, as formas são o quadrado da tela tridimensional e os retângulos irregulares, as camadas, transparências e manchas das cores azuis, verde, marrom, vermelho e alaranjado e os tamanhos, volumes, texturas, direções, interpenetrações e tipos das pinceladas (retas, curvas, contínuas, segmentadas, etc.). A composição é o triângulo formado pelos retângulos irregulares, à direita do plano quadrado da tela.</a:t>
            </a:r>
          </a:p>
        </p:txBody>
      </p:sp>
      <p:pic>
        <p:nvPicPr>
          <p:cNvPr id="1026" name="Picture 2" descr="C:\Nós\William\História da arte\Composição e formas - slides\Ana\ana, planos e linhas composicionais\0 cópia 1 digitalizada, + escura - Cópia (00).jpg"/>
          <p:cNvPicPr>
            <a:picLocks noChangeAspect="1" noChangeArrowheads="1"/>
          </p:cNvPicPr>
          <p:nvPr/>
        </p:nvPicPr>
        <p:blipFill>
          <a:blip r:embed="rId3" cstate="print">
            <a:lum bright="5000" contrast="4000"/>
          </a:blip>
          <a:srcRect/>
          <a:stretch>
            <a:fillRect/>
          </a:stretch>
        </p:blipFill>
        <p:spPr bwMode="auto">
          <a:xfrm>
            <a:off x="3923928" y="1125264"/>
            <a:ext cx="4841788" cy="4824016"/>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07504" y="332656"/>
            <a:ext cx="8892480" cy="1723549"/>
          </a:xfrm>
          <a:prstGeom prst="rect">
            <a:avLst/>
          </a:prstGeom>
        </p:spPr>
        <p:txBody>
          <a:bodyPr wrap="square">
            <a:spAutoFit/>
          </a:bodyPr>
          <a:lstStyle/>
          <a:p>
            <a:pPr algn="just"/>
            <a:r>
              <a:rPr lang="pt-BR" sz="1200" dirty="0" smtClean="0">
                <a:solidFill>
                  <a:schemeClr val="bg1">
                    <a:lumMod val="65000"/>
                  </a:schemeClr>
                </a:solidFill>
              </a:rPr>
              <a:t>Na “arte visual grega do sexto ao quarto século a.C. ocorreu pela primeira vez um ciclo de técnicas cuja motivação principal derivou do impulso para produzir fac-símiles convincentes das aparências visíveis das coisas em vez das formas e características pelas quais eram conhecidas. Em linguagem técnica, emergiu uma arte mais ‘naturalista’ do que ‘conceitual’. O progressivo domínio da representação naturalista foi rastreado com algum detalhe tanto na escultura, desde o rígido formalismo do </a:t>
            </a:r>
            <a:r>
              <a:rPr lang="pt-BR" sz="1200" i="1" dirty="0" smtClean="0">
                <a:solidFill>
                  <a:schemeClr val="bg1">
                    <a:lumMod val="65000"/>
                  </a:schemeClr>
                </a:solidFill>
              </a:rPr>
              <a:t>kouroi</a:t>
            </a:r>
            <a:r>
              <a:rPr lang="pt-BR" sz="1200" dirty="0" smtClean="0">
                <a:solidFill>
                  <a:schemeClr val="bg1">
                    <a:lumMod val="65000"/>
                  </a:schemeClr>
                </a:solidFill>
              </a:rPr>
              <a:t> arcaico até as aparências reais produzidas por Phidias e Praxiteles, quanto na arte gráfica da pintura de vaso, por meio da descoberta do escorço e da representação ilusória do espaço tridimensional pelas técnicas de perspectiva. Uma excelente apresentação deste desenvolvimento das técnicas do naturalismo pode ser verificada em Rhys Carpenter, </a:t>
            </a:r>
            <a:r>
              <a:rPr lang="pt-BR" sz="1200" i="1" dirty="0" smtClean="0">
                <a:solidFill>
                  <a:schemeClr val="bg1">
                    <a:lumMod val="65000"/>
                  </a:schemeClr>
                </a:solidFill>
              </a:rPr>
              <a:t>Arte grega: um estudo da evolução formal do estilo</a:t>
            </a:r>
            <a:r>
              <a:rPr lang="pt-BR" sz="1200" dirty="0" smtClean="0">
                <a:solidFill>
                  <a:schemeClr val="bg1">
                    <a:lumMod val="65000"/>
                  </a:schemeClr>
                </a:solidFill>
              </a:rPr>
              <a:t> (1962). Embora este não seja o único ou mesmo talvez o mais importante aspecto da arte grega que tem interesse para o século XX, é o aspecto que foi mais revolucionário em seu tempo.”</a:t>
            </a:r>
          </a:p>
          <a:p>
            <a:pPr algn="r"/>
            <a:r>
              <a:rPr lang="en-US" sz="1000" dirty="0" smtClean="0">
                <a:solidFill>
                  <a:schemeClr val="bg1">
                    <a:lumMod val="65000"/>
                  </a:schemeClr>
                </a:solidFill>
              </a:rPr>
              <a:t>OSBORNE, Harold. </a:t>
            </a:r>
            <a:r>
              <a:rPr lang="en-US" sz="1000" i="1" dirty="0" smtClean="0">
                <a:solidFill>
                  <a:schemeClr val="bg1">
                    <a:lumMod val="65000"/>
                  </a:schemeClr>
                </a:solidFill>
              </a:rPr>
              <a:t>Aesthetics and art theory. An historical introduction</a:t>
            </a:r>
            <a:r>
              <a:rPr lang="en-US" sz="1000" dirty="0" smtClean="0">
                <a:solidFill>
                  <a:schemeClr val="bg1">
                    <a:lumMod val="65000"/>
                  </a:schemeClr>
                </a:solidFill>
              </a:rPr>
              <a:t>. New York: E. P. Dutton, 1970.  </a:t>
            </a:r>
            <a:r>
              <a:rPr lang="pt-BR" sz="1000" dirty="0" smtClean="0">
                <a:solidFill>
                  <a:schemeClr val="bg1">
                    <a:lumMod val="65000"/>
                  </a:schemeClr>
                </a:solidFill>
              </a:rPr>
              <a:t>p. 54-55.</a:t>
            </a:r>
            <a:endParaRPr lang="pt-BR" sz="1000" dirty="0">
              <a:solidFill>
                <a:schemeClr val="bg1">
                  <a:lumMod val="65000"/>
                </a:schemeClr>
              </a:solidFill>
            </a:endParaRPr>
          </a:p>
        </p:txBody>
      </p:sp>
      <p:pic>
        <p:nvPicPr>
          <p:cNvPr id="2050" name="Picture 2" descr="C:\Nós\Artistas\Grécia\04 00 Polímedes de Argos; Cleóbis e Bíton; mármore; c. 580 a.C.; Delfos; Grécia.jpg"/>
          <p:cNvPicPr>
            <a:picLocks noChangeAspect="1" noChangeArrowheads="1"/>
          </p:cNvPicPr>
          <p:nvPr/>
        </p:nvPicPr>
        <p:blipFill>
          <a:blip r:embed="rId3" cstate="print"/>
          <a:srcRect/>
          <a:stretch>
            <a:fillRect/>
          </a:stretch>
        </p:blipFill>
        <p:spPr bwMode="auto">
          <a:xfrm>
            <a:off x="827584" y="2261132"/>
            <a:ext cx="2664296" cy="3616139"/>
          </a:xfrm>
          <a:prstGeom prst="rect">
            <a:avLst/>
          </a:prstGeom>
          <a:noFill/>
        </p:spPr>
      </p:pic>
      <p:sp>
        <p:nvSpPr>
          <p:cNvPr id="5" name="Retângulo 4"/>
          <p:cNvSpPr/>
          <p:nvPr/>
        </p:nvSpPr>
        <p:spPr>
          <a:xfrm>
            <a:off x="755576" y="5949280"/>
            <a:ext cx="2736304" cy="861774"/>
          </a:xfrm>
          <a:prstGeom prst="rect">
            <a:avLst/>
          </a:prstGeom>
        </p:spPr>
        <p:txBody>
          <a:bodyPr wrap="square">
            <a:spAutoFit/>
          </a:bodyPr>
          <a:lstStyle/>
          <a:p>
            <a:pPr algn="ctr"/>
            <a:r>
              <a:rPr lang="pt-BR" sz="1000" dirty="0" smtClean="0">
                <a:solidFill>
                  <a:schemeClr val="bg1">
                    <a:lumMod val="65000"/>
                  </a:schemeClr>
                </a:solidFill>
              </a:rPr>
              <a:t>Polímedes de Argos; </a:t>
            </a:r>
            <a:r>
              <a:rPr lang="pt-BR" sz="1000" i="1" dirty="0" smtClean="0">
                <a:solidFill>
                  <a:schemeClr val="bg1">
                    <a:lumMod val="65000"/>
                  </a:schemeClr>
                </a:solidFill>
              </a:rPr>
              <a:t>Cleobis e Biton</a:t>
            </a:r>
            <a:r>
              <a:rPr lang="pt-BR" sz="1000" dirty="0" smtClean="0">
                <a:solidFill>
                  <a:schemeClr val="bg1">
                    <a:lumMod val="65000"/>
                  </a:schemeClr>
                </a:solidFill>
              </a:rPr>
              <a:t>; c. 580 a.C.; mármore; altura, 1,90 cm</a:t>
            </a:r>
          </a:p>
          <a:p>
            <a:pPr algn="ctr"/>
            <a:r>
              <a:rPr lang="pt-BR" sz="1000" dirty="0" smtClean="0">
                <a:solidFill>
                  <a:schemeClr val="bg1">
                    <a:lumMod val="65000"/>
                  </a:schemeClr>
                </a:solidFill>
              </a:rPr>
              <a:t>Museu de Delfos; Grécia</a:t>
            </a:r>
          </a:p>
          <a:p>
            <a:pPr algn="ctr"/>
            <a:r>
              <a:rPr lang="pt-BR" sz="1000" dirty="0" smtClean="0">
                <a:solidFill>
                  <a:schemeClr val="bg1">
                    <a:lumMod val="65000"/>
                  </a:schemeClr>
                </a:solidFill>
              </a:rPr>
              <a:t>http://upload.wikimedia.org/wikipedia/commons/6/66/Ac.kleobisandbiton.jpg : 17.09.2007</a:t>
            </a:r>
            <a:endParaRPr lang="pt-BR" sz="1000" dirty="0">
              <a:solidFill>
                <a:schemeClr val="bg1">
                  <a:lumMod val="65000"/>
                </a:schemeClr>
              </a:solidFill>
            </a:endParaRPr>
          </a:p>
        </p:txBody>
      </p:sp>
      <p:sp>
        <p:nvSpPr>
          <p:cNvPr id="6" name="Retângulo 5"/>
          <p:cNvSpPr/>
          <p:nvPr/>
        </p:nvSpPr>
        <p:spPr>
          <a:xfrm>
            <a:off x="5148064" y="5949280"/>
            <a:ext cx="3096344" cy="861774"/>
          </a:xfrm>
          <a:prstGeom prst="rect">
            <a:avLst/>
          </a:prstGeom>
        </p:spPr>
        <p:txBody>
          <a:bodyPr wrap="square">
            <a:spAutoFit/>
          </a:bodyPr>
          <a:lstStyle/>
          <a:p>
            <a:pPr algn="ctr"/>
            <a:r>
              <a:rPr lang="pt-BR" sz="1000" dirty="0" smtClean="0">
                <a:solidFill>
                  <a:schemeClr val="bg1">
                    <a:lumMod val="65000"/>
                  </a:schemeClr>
                </a:solidFill>
              </a:rPr>
              <a:t>Eutimides; </a:t>
            </a:r>
            <a:r>
              <a:rPr lang="pt-BR" sz="1000" i="1" dirty="0" smtClean="0">
                <a:solidFill>
                  <a:schemeClr val="bg1">
                    <a:lumMod val="65000"/>
                  </a:schemeClr>
                </a:solidFill>
              </a:rPr>
              <a:t>Hector põe suas armas diante de seus pais</a:t>
            </a:r>
            <a:r>
              <a:rPr lang="pt-BR" sz="1000" dirty="0" smtClean="0">
                <a:solidFill>
                  <a:schemeClr val="bg1">
                    <a:lumMod val="65000"/>
                  </a:schemeClr>
                </a:solidFill>
              </a:rPr>
              <a:t>; Grécia, c. 500 a.C.; ânfora de Figuras vermelhas; sm</a:t>
            </a:r>
          </a:p>
          <a:p>
            <a:pPr algn="ctr"/>
            <a:r>
              <a:rPr lang="pt-BR" sz="1000" dirty="0" smtClean="0">
                <a:solidFill>
                  <a:schemeClr val="bg1">
                    <a:lumMod val="65000"/>
                  </a:schemeClr>
                </a:solidFill>
              </a:rPr>
              <a:t>Glyptothek; Munique; Alemanha</a:t>
            </a:r>
          </a:p>
          <a:p>
            <a:pPr algn="ctr"/>
            <a:r>
              <a:rPr lang="pt-BR" sz="1000" dirty="0" smtClean="0">
                <a:solidFill>
                  <a:schemeClr val="bg1">
                    <a:lumMod val="65000"/>
                  </a:schemeClr>
                </a:solidFill>
              </a:rPr>
              <a:t>commons.wikimedia.org/wiki/File:Hektor_arming_Staatliche_Antikensammlungen_2307_n2.jpg : 17.09.2007</a:t>
            </a:r>
            <a:endParaRPr lang="pt-BR" sz="1000" dirty="0">
              <a:solidFill>
                <a:schemeClr val="bg1">
                  <a:lumMod val="65000"/>
                </a:schemeClr>
              </a:solidFill>
            </a:endParaRPr>
          </a:p>
        </p:txBody>
      </p:sp>
      <p:pic>
        <p:nvPicPr>
          <p:cNvPr id="1026" name="Picture 2" descr="C:\Nós\Artistas\Grécia\04 01 01 Eutimides; Hektor arming; Staatliche Antikensammlungen; Wikimedia Commons.jpg"/>
          <p:cNvPicPr>
            <a:picLocks noChangeAspect="1" noChangeArrowheads="1"/>
          </p:cNvPicPr>
          <p:nvPr/>
        </p:nvPicPr>
        <p:blipFill>
          <a:blip r:embed="rId4" cstate="print"/>
          <a:srcRect/>
          <a:stretch>
            <a:fillRect/>
          </a:stretch>
        </p:blipFill>
        <p:spPr bwMode="auto">
          <a:xfrm>
            <a:off x="4833352" y="3140968"/>
            <a:ext cx="3627080" cy="2761736"/>
          </a:xfrm>
          <a:prstGeom prst="rect">
            <a:avLst/>
          </a:prstGeom>
          <a:noFill/>
        </p:spPr>
      </p:pic>
      <p:sp>
        <p:nvSpPr>
          <p:cNvPr id="7" name="Retângulo 6"/>
          <p:cNvSpPr/>
          <p:nvPr/>
        </p:nvSpPr>
        <p:spPr>
          <a:xfrm>
            <a:off x="0" y="0"/>
            <a:ext cx="9144000" cy="307777"/>
          </a:xfrm>
          <a:prstGeom prst="rect">
            <a:avLst/>
          </a:prstGeom>
        </p:spPr>
        <p:txBody>
          <a:bodyPr wrap="square">
            <a:spAutoFit/>
          </a:bodyPr>
          <a:lstStyle/>
          <a:p>
            <a:pPr algn="ctr"/>
            <a:r>
              <a:rPr lang="pt-BR" sz="1400" dirty="0" smtClean="0">
                <a:solidFill>
                  <a:schemeClr val="bg1">
                    <a:lumMod val="65000"/>
                  </a:schemeClr>
                </a:solidFill>
              </a:rPr>
              <a:t>TEMA ARTÍSTICO - 1</a:t>
            </a:r>
            <a:endParaRPr lang="pt-BR" sz="14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4427984" y="690800"/>
            <a:ext cx="4608512" cy="5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spcAft>
                <a:spcPts val="600"/>
              </a:spcAft>
            </a:pPr>
            <a:r>
              <a:rPr lang="pt-BR" sz="1200" dirty="0" smtClean="0">
                <a:solidFill>
                  <a:schemeClr val="bg1">
                    <a:lumMod val="65000"/>
                  </a:schemeClr>
                </a:solidFill>
              </a:rPr>
              <a:t>“O hábito mental que considera uma obra de arte como ‘transparente’ —  uma imitação ou réplica de alguma parte do mundo real que ela representa — conduziu a um tipo de crítica descritiva, que tenta explicar em palavras, não a obra de arte, mas a cena, incidente ou objeto que a obra de arte representa. Muitas vezes o crítico vai envaidecer-se por ir além do que é representado e descreverá o que lhe parece ser sugerido pelo quadro. De Homero até o século XIX este foi o tom predominante da crítica de arte ocidental. [..., fazendo um] bordado interpretativo sobre a representação da realidade, [que] permaneceu como uma característica marcante de muita crítica anedótica ocidental. [...] O crítico e esteta moderno André Malraux observou com agudeza que os escritos de Stendhal elogiando Correggio poderiam ser aplicados palavra por palavra a uma grande atriz (</a:t>
            </a:r>
            <a:r>
              <a:rPr lang="pt-BR" sz="1200" i="1" dirty="0" smtClean="0">
                <a:solidFill>
                  <a:schemeClr val="bg1">
                    <a:lumMod val="65000"/>
                  </a:schemeClr>
                </a:solidFill>
              </a:rPr>
              <a:t>Les Voix du Silence</a:t>
            </a:r>
            <a:r>
              <a:rPr lang="pt-BR" sz="1200" dirty="0" smtClean="0">
                <a:solidFill>
                  <a:schemeClr val="bg1">
                    <a:lumMod val="65000"/>
                  </a:schemeClr>
                </a:solidFill>
              </a:rPr>
              <a:t>, 1951, p. 93). Ele não fala do quadro, mas da mulher representada no quadro. E isto é verdade na maior parte da crítica européia até o aperfeiçoamento da fotografia comercial cortar a base da crítica descritiva. Um dos resultados dessa concentração de atenção na coisa representada foi uma insuficiência para desenvolver uma terminologia adequada para falar sobre a obra de arte distintamente das realidades naturais que a obra ‘imita’. Essa pobreza de vocabulário tornou-se particularmente visível no século XX, quando os críticos começaram a se interessar pelas qualidades estéticas da obra de arte em vez do conteúdo representado. Quando se entra em contato com uma tradição crítica diferente, tal como a chinesa, que tem falado sobre a obra de arte como uma coisa própria e não meramente um espelho, a diferença fica evidente para nós pela extrema dificuldade que temos para encontrar quaisquer equivalentes lingüísticos para até mesmo seus termos mais ordinários.’</a:t>
            </a:r>
          </a:p>
          <a:p>
            <a:pPr algn="r"/>
            <a:r>
              <a:rPr lang="en-US" sz="1000" dirty="0" smtClean="0">
                <a:solidFill>
                  <a:schemeClr val="bg1">
                    <a:lumMod val="65000"/>
                  </a:schemeClr>
                </a:solidFill>
              </a:rPr>
              <a:t>OSBORNE, Harold. </a:t>
            </a:r>
            <a:r>
              <a:rPr lang="en-US" sz="1000" i="1" dirty="0" smtClean="0">
                <a:solidFill>
                  <a:schemeClr val="bg1">
                    <a:lumMod val="65000"/>
                  </a:schemeClr>
                </a:solidFill>
              </a:rPr>
              <a:t>Aesthetics and art theory. An historical introduction</a:t>
            </a:r>
            <a:r>
              <a:rPr lang="en-US" sz="1000" dirty="0" smtClean="0">
                <a:solidFill>
                  <a:schemeClr val="bg1">
                    <a:lumMod val="65000"/>
                  </a:schemeClr>
                </a:solidFill>
              </a:rPr>
              <a:t>.</a:t>
            </a:r>
          </a:p>
          <a:p>
            <a:pPr algn="r"/>
            <a:r>
              <a:rPr lang="en-US" sz="1000" dirty="0" smtClean="0">
                <a:solidFill>
                  <a:schemeClr val="bg1">
                    <a:lumMod val="65000"/>
                  </a:schemeClr>
                </a:solidFill>
              </a:rPr>
              <a:t>New York: E. P. Dutton, 1970.  </a:t>
            </a:r>
            <a:r>
              <a:rPr lang="pt-BR" sz="1000" dirty="0" smtClean="0">
                <a:solidFill>
                  <a:schemeClr val="bg1">
                    <a:lumMod val="65000"/>
                  </a:schemeClr>
                </a:solidFill>
              </a:rPr>
              <a:t>p. 63-65.</a:t>
            </a:r>
            <a:endParaRPr kumimoji="0" lang="pt-BR" sz="1000" b="0" i="0" u="none" strike="noStrike" cap="none" normalizeH="0" baseline="0" dirty="0" smtClean="0">
              <a:ln>
                <a:noFill/>
              </a:ln>
              <a:solidFill>
                <a:schemeClr val="bg1">
                  <a:lumMod val="65000"/>
                </a:schemeClr>
              </a:solidFill>
              <a:effectLst/>
              <a:cs typeface="Arial" pitchFamily="34" charset="0"/>
            </a:endParaRPr>
          </a:p>
        </p:txBody>
      </p:sp>
      <p:pic>
        <p:nvPicPr>
          <p:cNvPr id="1026" name="Picture 2" descr="C:\Nós\Artistas\Grécia\04 02 Grécia, Afrodite grega, Vênus de Milo, mármore, fim do sec. II. a.C, 202 cm, Museu do Louvre, Paris, França - Cópia.jpg"/>
          <p:cNvPicPr>
            <a:picLocks noChangeAspect="1" noChangeArrowheads="1"/>
          </p:cNvPicPr>
          <p:nvPr/>
        </p:nvPicPr>
        <p:blipFill>
          <a:blip r:embed="rId3" cstate="print"/>
          <a:srcRect/>
          <a:stretch>
            <a:fillRect/>
          </a:stretch>
        </p:blipFill>
        <p:spPr bwMode="auto">
          <a:xfrm>
            <a:off x="1187624" y="404664"/>
            <a:ext cx="1924760" cy="5256584"/>
          </a:xfrm>
          <a:prstGeom prst="rect">
            <a:avLst/>
          </a:prstGeom>
          <a:noFill/>
        </p:spPr>
      </p:pic>
      <p:sp>
        <p:nvSpPr>
          <p:cNvPr id="4" name="Retângulo 3"/>
          <p:cNvSpPr/>
          <p:nvPr/>
        </p:nvSpPr>
        <p:spPr>
          <a:xfrm>
            <a:off x="251520" y="5805264"/>
            <a:ext cx="3816424" cy="1015663"/>
          </a:xfrm>
          <a:prstGeom prst="rect">
            <a:avLst/>
          </a:prstGeom>
        </p:spPr>
        <p:txBody>
          <a:bodyPr wrap="square">
            <a:spAutoFit/>
          </a:bodyPr>
          <a:lstStyle/>
          <a:p>
            <a:pPr algn="ctr"/>
            <a:r>
              <a:rPr lang="pt-BR" sz="1000" i="1" dirty="0" smtClean="0">
                <a:solidFill>
                  <a:schemeClr val="bg1">
                    <a:lumMod val="65000"/>
                  </a:schemeClr>
                </a:solidFill>
              </a:rPr>
              <a:t>Afrodite, Vênus de Milo; </a:t>
            </a:r>
            <a:r>
              <a:rPr lang="pt-BR" sz="1000" dirty="0" smtClean="0">
                <a:solidFill>
                  <a:schemeClr val="bg1">
                    <a:lumMod val="65000"/>
                  </a:schemeClr>
                </a:solidFill>
              </a:rPr>
              <a:t>fim do sec. </a:t>
            </a:r>
            <a:r>
              <a:rPr lang="fr-FR" sz="1000" dirty="0" smtClean="0">
                <a:solidFill>
                  <a:schemeClr val="bg1">
                    <a:lumMod val="65000"/>
                  </a:schemeClr>
                </a:solidFill>
              </a:rPr>
              <a:t>II. a.C; </a:t>
            </a:r>
            <a:r>
              <a:rPr lang="pt-BR" sz="1000" i="1" dirty="0" smtClean="0">
                <a:solidFill>
                  <a:schemeClr val="bg1">
                    <a:lumMod val="65000"/>
                  </a:schemeClr>
                </a:solidFill>
              </a:rPr>
              <a:t>mármore; altura, </a:t>
            </a:r>
            <a:r>
              <a:rPr lang="fr-FR" sz="1000" dirty="0" smtClean="0">
                <a:solidFill>
                  <a:schemeClr val="bg1">
                    <a:lumMod val="65000"/>
                  </a:schemeClr>
                </a:solidFill>
              </a:rPr>
              <a:t>202 cm</a:t>
            </a:r>
          </a:p>
          <a:p>
            <a:pPr algn="ctr"/>
            <a:r>
              <a:rPr lang="fr-FR" sz="1000" dirty="0" smtClean="0">
                <a:solidFill>
                  <a:schemeClr val="bg1">
                    <a:lumMod val="65000"/>
                  </a:schemeClr>
                </a:solidFill>
              </a:rPr>
              <a:t>Museu do Louvre, Paris, França</a:t>
            </a:r>
          </a:p>
          <a:p>
            <a:pPr algn="ctr"/>
            <a:r>
              <a:rPr lang="fr-FR" sz="1000" dirty="0" smtClean="0">
                <a:solidFill>
                  <a:schemeClr val="bg1">
                    <a:lumMod val="65000"/>
                  </a:schemeClr>
                </a:solidFill>
              </a:rPr>
              <a:t>www.louvre.fr/llv/oeuvres/detail_notice.jsp?CONTENT%3C%3Ecnt_id=10134198673237785&amp;CURRENT_LLV_NOTICE%3C%3Ecnt_id=10134198673237785&amp;FOLDER%3C%3Efolder_id=9852723696500817&amp;fromDept=false&amp;baseIndex=27&amp;bmUID=1186442133790 : 16.09.2007</a:t>
            </a:r>
            <a:endParaRPr lang="pt-BR" sz="1000" dirty="0">
              <a:solidFill>
                <a:schemeClr val="bg1">
                  <a:lumMod val="65000"/>
                </a:schemeClr>
              </a:solidFill>
            </a:endParaRPr>
          </a:p>
        </p:txBody>
      </p:sp>
      <p:sp>
        <p:nvSpPr>
          <p:cNvPr id="5" name="Retângulo 4"/>
          <p:cNvSpPr/>
          <p:nvPr/>
        </p:nvSpPr>
        <p:spPr>
          <a:xfrm>
            <a:off x="0" y="0"/>
            <a:ext cx="9144000" cy="307777"/>
          </a:xfrm>
          <a:prstGeom prst="rect">
            <a:avLst/>
          </a:prstGeom>
        </p:spPr>
        <p:txBody>
          <a:bodyPr wrap="square">
            <a:spAutoFit/>
          </a:bodyPr>
          <a:lstStyle/>
          <a:p>
            <a:pPr algn="ctr"/>
            <a:r>
              <a:rPr lang="pt-BR" sz="1400" dirty="0" smtClean="0">
                <a:solidFill>
                  <a:schemeClr val="bg1">
                    <a:lumMod val="65000"/>
                  </a:schemeClr>
                </a:solidFill>
              </a:rPr>
              <a:t>TEMA ARTÍSTICO - 2</a:t>
            </a:r>
            <a:endParaRPr lang="pt-BR" sz="14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5148064" y="506134"/>
            <a:ext cx="3888432" cy="62016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spcAft>
                <a:spcPts val="600"/>
              </a:spcAft>
            </a:pPr>
            <a:r>
              <a:rPr lang="pt-BR" sz="1200" kern="0" dirty="0" smtClean="0">
                <a:solidFill>
                  <a:schemeClr val="bg1">
                    <a:lumMod val="65000"/>
                  </a:schemeClr>
                </a:solidFill>
              </a:rPr>
              <a:t>“[...] a estética medieval é significativa e tem uma função histórica peculiar, pelo seu intelectualismo extremo que rompe o equilíbrio horaciano entre o ‘instrutivo’ e o ‘agradável’ da arte e faz prevalecer a instância do conteúdo sobre a da forma; onde a ‘decência’, ou honestidade e verdade dos pensamentos vem antes da ‘elegância’, da graça da expressão: ‘os discursos brilham de sabedoria’, porque ‘a verdade [religiosa] é agradável, não a palavra’. Típicos a este respeito: Isidoro de Sevilha e Rábano Mauro. Por conseguinte, entende-se que o </a:t>
            </a:r>
            <a:r>
              <a:rPr lang="pt-BR" sz="1200" i="1" kern="0" dirty="0" smtClean="0">
                <a:solidFill>
                  <a:schemeClr val="bg1">
                    <a:lumMod val="65000"/>
                  </a:schemeClr>
                </a:solidFill>
              </a:rPr>
              <a:t>simbolismo</a:t>
            </a:r>
            <a:r>
              <a:rPr lang="pt-BR" sz="1200" kern="0" dirty="0" smtClean="0">
                <a:solidFill>
                  <a:schemeClr val="bg1">
                    <a:lumMod val="65000"/>
                  </a:schemeClr>
                </a:solidFill>
              </a:rPr>
              <a:t> (ou parabolismo) e o </a:t>
            </a:r>
            <a:r>
              <a:rPr lang="pt-BR" sz="1200" i="1" kern="0" dirty="0" smtClean="0">
                <a:solidFill>
                  <a:schemeClr val="bg1">
                    <a:lumMod val="65000"/>
                  </a:schemeClr>
                </a:solidFill>
              </a:rPr>
              <a:t>alegorismo</a:t>
            </a:r>
            <a:r>
              <a:rPr lang="pt-BR" sz="1200" kern="0" dirty="0" smtClean="0">
                <a:solidFill>
                  <a:schemeClr val="bg1">
                    <a:lumMod val="65000"/>
                  </a:schemeClr>
                </a:solidFill>
              </a:rPr>
              <a:t> sejam as categorias estéticas dominantes: o primeiro resultante do sentido figurado das palavras, e tem um valor </a:t>
            </a:r>
            <a:r>
              <a:rPr lang="pt-BR" sz="1200" i="1" kern="0" dirty="0" smtClean="0">
                <a:solidFill>
                  <a:schemeClr val="bg1">
                    <a:lumMod val="65000"/>
                  </a:schemeClr>
                </a:solidFill>
              </a:rPr>
              <a:t>literário</a:t>
            </a:r>
            <a:r>
              <a:rPr lang="pt-BR" sz="1200" kern="0" dirty="0" smtClean="0">
                <a:solidFill>
                  <a:schemeClr val="bg1">
                    <a:lumMod val="65000"/>
                  </a:schemeClr>
                </a:solidFill>
              </a:rPr>
              <a:t>; o segundo resultante da estrutura das próprias </a:t>
            </a:r>
            <a:r>
              <a:rPr lang="pt-BR" sz="1200" i="1" kern="0" dirty="0" smtClean="0">
                <a:solidFill>
                  <a:schemeClr val="bg1">
                    <a:lumMod val="65000"/>
                  </a:schemeClr>
                </a:solidFill>
              </a:rPr>
              <a:t>coisas</a:t>
            </a:r>
            <a:r>
              <a:rPr lang="pt-BR" sz="1200" kern="0" dirty="0" smtClean="0">
                <a:solidFill>
                  <a:schemeClr val="bg1">
                    <a:lumMod val="65000"/>
                  </a:schemeClr>
                </a:solidFill>
              </a:rPr>
              <a:t> (significadas pelas palavras), revelador da realidade sobrenatural, e tem um valor </a:t>
            </a:r>
            <a:r>
              <a:rPr lang="pt-BR" sz="1200" i="1" kern="0" dirty="0" smtClean="0">
                <a:solidFill>
                  <a:schemeClr val="bg1">
                    <a:lumMod val="65000"/>
                  </a:schemeClr>
                </a:solidFill>
              </a:rPr>
              <a:t>teológico</a:t>
            </a:r>
            <a:r>
              <a:rPr lang="pt-BR" sz="1200" kern="0" dirty="0" smtClean="0">
                <a:solidFill>
                  <a:schemeClr val="bg1">
                    <a:lumMod val="65000"/>
                  </a:schemeClr>
                </a:solidFill>
              </a:rPr>
              <a:t>, ou de autoridade eclesiástica, (por exemplo: ‘a arca [de Noé] feita com madeira bem aparelhada’ = a Igreja formada por santos perfeitos: pense nas alegorias dantescas mais características). </a:t>
            </a:r>
            <a:r>
              <a:rPr lang="pt-BR" sz="1200" i="1" kern="0" dirty="0" smtClean="0">
                <a:solidFill>
                  <a:schemeClr val="bg1">
                    <a:lumMod val="65000"/>
                  </a:schemeClr>
                </a:solidFill>
              </a:rPr>
              <a:t>Integumentum</a:t>
            </a:r>
            <a:r>
              <a:rPr lang="pt-BR" sz="1200" kern="0" dirty="0" smtClean="0">
                <a:solidFill>
                  <a:schemeClr val="bg1">
                    <a:lumMod val="65000"/>
                  </a:schemeClr>
                </a:solidFill>
              </a:rPr>
              <a:t> ou véu (símbolo) e </a:t>
            </a:r>
            <a:r>
              <a:rPr lang="pt-BR" sz="1200" i="1" kern="0" dirty="0" smtClean="0">
                <a:solidFill>
                  <a:schemeClr val="bg1">
                    <a:lumMod val="65000"/>
                  </a:schemeClr>
                </a:solidFill>
              </a:rPr>
              <a:t>alegoria</a:t>
            </a:r>
            <a:r>
              <a:rPr lang="pt-BR" sz="1200" kern="0" dirty="0" smtClean="0">
                <a:solidFill>
                  <a:schemeClr val="bg1">
                    <a:lumMod val="65000"/>
                  </a:schemeClr>
                </a:solidFill>
              </a:rPr>
              <a:t> são os termos recorrentes. Estética que atingiu seu ápice com a elaboração tomística não só da teoria do parabolismo didascálico, mas também e sobretudo da teoria da beleza existente no tríplice aspecto da </a:t>
            </a:r>
            <a:r>
              <a:rPr lang="pt-BR" sz="1200" i="1" kern="0" dirty="0" smtClean="0">
                <a:solidFill>
                  <a:schemeClr val="bg1">
                    <a:lumMod val="65000"/>
                  </a:schemeClr>
                </a:solidFill>
              </a:rPr>
              <a:t>proportio</a:t>
            </a:r>
            <a:r>
              <a:rPr lang="pt-BR" sz="1200" kern="0" dirty="0" smtClean="0">
                <a:solidFill>
                  <a:schemeClr val="bg1">
                    <a:lumMod val="65000"/>
                  </a:schemeClr>
                </a:solidFill>
              </a:rPr>
              <a:t> (a unidade na variedade), da </a:t>
            </a:r>
            <a:r>
              <a:rPr lang="pt-BR" sz="1200" i="1" kern="0" dirty="0" smtClean="0">
                <a:solidFill>
                  <a:schemeClr val="bg1">
                    <a:lumMod val="65000"/>
                  </a:schemeClr>
                </a:solidFill>
              </a:rPr>
              <a:t>integritas</a:t>
            </a:r>
            <a:r>
              <a:rPr lang="pt-BR" sz="1200" kern="0" dirty="0" smtClean="0">
                <a:solidFill>
                  <a:schemeClr val="bg1">
                    <a:lumMod val="65000"/>
                  </a:schemeClr>
                </a:solidFill>
              </a:rPr>
              <a:t> (ou </a:t>
            </a:r>
            <a:r>
              <a:rPr lang="pt-BR" sz="1200" i="1" kern="0" dirty="0" smtClean="0">
                <a:solidFill>
                  <a:schemeClr val="bg1">
                    <a:lumMod val="65000"/>
                  </a:schemeClr>
                </a:solidFill>
              </a:rPr>
              <a:t>perfectio</a:t>
            </a:r>
            <a:r>
              <a:rPr lang="pt-BR" sz="1200" kern="0" dirty="0" smtClean="0">
                <a:solidFill>
                  <a:schemeClr val="bg1">
                    <a:lumMod val="65000"/>
                  </a:schemeClr>
                </a:solidFill>
              </a:rPr>
              <a:t> ou realização completa do que deve ser a coisa) e da </a:t>
            </a:r>
            <a:r>
              <a:rPr lang="pt-BR" sz="1200" i="1" kern="0" dirty="0" smtClean="0">
                <a:solidFill>
                  <a:schemeClr val="bg1">
                    <a:lumMod val="65000"/>
                  </a:schemeClr>
                </a:solidFill>
              </a:rPr>
              <a:t>claritas</a:t>
            </a:r>
            <a:r>
              <a:rPr lang="pt-BR" sz="1200" kern="0" dirty="0" smtClean="0">
                <a:solidFill>
                  <a:schemeClr val="bg1">
                    <a:lumMod val="65000"/>
                  </a:schemeClr>
                </a:solidFill>
              </a:rPr>
              <a:t> (ou clareza da ordem alcançada, no sentido ontológico-objetivo, entenda-se, sem referência ao subjetivismo moderno).”</a:t>
            </a:r>
          </a:p>
          <a:p>
            <a:pPr algn="r"/>
            <a:r>
              <a:rPr lang="it-IT" sz="1000" kern="0" dirty="0" smtClean="0">
                <a:solidFill>
                  <a:schemeClr val="bg1">
                    <a:lumMod val="65000"/>
                  </a:schemeClr>
                </a:solidFill>
              </a:rPr>
              <a:t>DELLA VOLPE, Galvano. </a:t>
            </a:r>
            <a:r>
              <a:rPr lang="it-IT" sz="1000" i="1" kern="0" dirty="0" smtClean="0">
                <a:solidFill>
                  <a:schemeClr val="bg1">
                    <a:lumMod val="65000"/>
                  </a:schemeClr>
                </a:solidFill>
              </a:rPr>
              <a:t>Schizzo di uma storia del gusto.</a:t>
            </a:r>
          </a:p>
          <a:p>
            <a:pPr algn="r"/>
            <a:r>
              <a:rPr lang="pt-BR" sz="1000" kern="0" dirty="0" smtClean="0">
                <a:solidFill>
                  <a:schemeClr val="bg1">
                    <a:lumMod val="65000"/>
                  </a:schemeClr>
                </a:solidFill>
              </a:rPr>
              <a:t>Roma: Riuniti, 1971. p. 28-29.</a:t>
            </a:r>
          </a:p>
          <a:p>
            <a:pPr algn="just"/>
            <a:endParaRPr kumimoji="0" lang="pt-BR" sz="1200" b="0" i="0" strike="noStrike" kern="0" cap="none" dirty="0" smtClean="0">
              <a:ln>
                <a:noFill/>
              </a:ln>
              <a:solidFill>
                <a:schemeClr val="bg1">
                  <a:lumMod val="65000"/>
                </a:schemeClr>
              </a:solidFill>
              <a:effectLst/>
              <a:cs typeface="Arial" pitchFamily="34" charset="0"/>
            </a:endParaRPr>
          </a:p>
          <a:p>
            <a:pPr algn="just"/>
            <a:r>
              <a:rPr lang="pt-BR" sz="1200" kern="0" dirty="0" smtClean="0">
                <a:solidFill>
                  <a:schemeClr val="bg1">
                    <a:lumMod val="65000"/>
                  </a:schemeClr>
                </a:solidFill>
                <a:ea typeface="Calibri" pitchFamily="34" charset="0"/>
                <a:cs typeface="Calibri" pitchFamily="34" charset="0"/>
              </a:rPr>
              <a:t>Qualquer interpretação ou explicação do tema de uma obra de arte é parte da história geral do tema.</a:t>
            </a:r>
          </a:p>
        </p:txBody>
      </p:sp>
      <p:pic>
        <p:nvPicPr>
          <p:cNvPr id="1027" name="Picture 3" descr="C:\Users\u\Pictures\4th-5th Eneas supervisionando construção de Cartago; - Cópia.jpg"/>
          <p:cNvPicPr>
            <a:picLocks noChangeAspect="1" noChangeArrowheads="1"/>
          </p:cNvPicPr>
          <p:nvPr/>
        </p:nvPicPr>
        <p:blipFill>
          <a:blip r:embed="rId3" cstate="print"/>
          <a:srcRect/>
          <a:stretch>
            <a:fillRect/>
          </a:stretch>
        </p:blipFill>
        <p:spPr bwMode="auto">
          <a:xfrm>
            <a:off x="1115616" y="128691"/>
            <a:ext cx="2448272" cy="2364205"/>
          </a:xfrm>
          <a:prstGeom prst="rect">
            <a:avLst/>
          </a:prstGeom>
          <a:noFill/>
        </p:spPr>
      </p:pic>
      <p:sp>
        <p:nvSpPr>
          <p:cNvPr id="5" name="Retângulo 4"/>
          <p:cNvSpPr/>
          <p:nvPr/>
        </p:nvSpPr>
        <p:spPr>
          <a:xfrm>
            <a:off x="539552" y="2495218"/>
            <a:ext cx="3672408" cy="861774"/>
          </a:xfrm>
          <a:prstGeom prst="rect">
            <a:avLst/>
          </a:prstGeom>
        </p:spPr>
        <p:txBody>
          <a:bodyPr wrap="square">
            <a:spAutoFit/>
          </a:bodyPr>
          <a:lstStyle/>
          <a:p>
            <a:pPr algn="ctr"/>
            <a:r>
              <a:rPr lang="en-US" sz="1000" dirty="0" smtClean="0">
                <a:solidFill>
                  <a:schemeClr val="bg1">
                    <a:lumMod val="65000"/>
                  </a:schemeClr>
                </a:solidFill>
              </a:rPr>
              <a:t>anonymous; Aeneas overseeing the building of the city of Carthage; miniature of the manuscript Vatican Virgil, end 4</a:t>
            </a:r>
            <a:r>
              <a:rPr lang="en-US" sz="1000" baseline="30000" dirty="0" smtClean="0">
                <a:solidFill>
                  <a:schemeClr val="bg1">
                    <a:lumMod val="65000"/>
                  </a:schemeClr>
                </a:solidFill>
              </a:rPr>
              <a:t>th</a:t>
            </a:r>
            <a:r>
              <a:rPr lang="en-US" sz="1000" dirty="0" smtClean="0">
                <a:solidFill>
                  <a:schemeClr val="bg1">
                    <a:lumMod val="65000"/>
                  </a:schemeClr>
                </a:solidFill>
              </a:rPr>
              <a:t>-early 5</a:t>
            </a:r>
            <a:r>
              <a:rPr lang="en-US" sz="1000" baseline="30000" dirty="0" smtClean="0">
                <a:solidFill>
                  <a:schemeClr val="bg1">
                    <a:lumMod val="65000"/>
                  </a:schemeClr>
                </a:solidFill>
              </a:rPr>
              <a:t>th</a:t>
            </a:r>
            <a:r>
              <a:rPr lang="en-US" sz="1000" dirty="0" smtClean="0">
                <a:solidFill>
                  <a:schemeClr val="bg1">
                    <a:lumMod val="65000"/>
                  </a:schemeClr>
                </a:solidFill>
              </a:rPr>
              <a:t> century</a:t>
            </a:r>
          </a:p>
          <a:p>
            <a:pPr algn="ctr"/>
            <a:r>
              <a:rPr lang="en-US" sz="1000" dirty="0" smtClean="0">
                <a:solidFill>
                  <a:schemeClr val="bg1">
                    <a:lumMod val="65000"/>
                  </a:schemeClr>
                </a:solidFill>
              </a:rPr>
              <a:t>Vatican Library; Rome; Italy</a:t>
            </a:r>
          </a:p>
          <a:p>
            <a:pPr algn="ctr"/>
            <a:r>
              <a:rPr lang="en-US" sz="1000" dirty="0" smtClean="0">
                <a:solidFill>
                  <a:schemeClr val="bg1">
                    <a:lumMod val="65000"/>
                  </a:schemeClr>
                </a:solidFill>
              </a:rPr>
              <a:t>http://employees.oneonta.edu/farberas/arth/arth212/santa_maria_maggiore.html : 03.01.2011</a:t>
            </a:r>
            <a:endParaRPr lang="pt-BR" sz="1000" dirty="0">
              <a:solidFill>
                <a:schemeClr val="bg1">
                  <a:lumMod val="65000"/>
                </a:schemeClr>
              </a:solidFill>
            </a:endParaRPr>
          </a:p>
        </p:txBody>
      </p:sp>
      <p:pic>
        <p:nvPicPr>
          <p:cNvPr id="1028" name="Picture 4" descr="C:\Users\u\Pictures\860-890 Representação da Lua; França; Met.jpg"/>
          <p:cNvPicPr>
            <a:picLocks noChangeAspect="1" noChangeArrowheads="1"/>
          </p:cNvPicPr>
          <p:nvPr/>
        </p:nvPicPr>
        <p:blipFill>
          <a:blip r:embed="rId4" cstate="print"/>
          <a:srcRect/>
          <a:stretch>
            <a:fillRect/>
          </a:stretch>
        </p:blipFill>
        <p:spPr bwMode="auto">
          <a:xfrm>
            <a:off x="1253205" y="3501691"/>
            <a:ext cx="2310683" cy="2303573"/>
          </a:xfrm>
          <a:prstGeom prst="rect">
            <a:avLst/>
          </a:prstGeom>
          <a:noFill/>
        </p:spPr>
      </p:pic>
      <p:sp>
        <p:nvSpPr>
          <p:cNvPr id="7" name="Retângulo 6"/>
          <p:cNvSpPr/>
          <p:nvPr/>
        </p:nvSpPr>
        <p:spPr>
          <a:xfrm>
            <a:off x="0" y="5805264"/>
            <a:ext cx="4860032" cy="1015663"/>
          </a:xfrm>
          <a:prstGeom prst="rect">
            <a:avLst/>
          </a:prstGeom>
        </p:spPr>
        <p:txBody>
          <a:bodyPr wrap="square">
            <a:spAutoFit/>
          </a:bodyPr>
          <a:lstStyle/>
          <a:p>
            <a:pPr algn="ctr"/>
            <a:r>
              <a:rPr lang="en-US" sz="1000" dirty="0" smtClean="0">
                <a:solidFill>
                  <a:schemeClr val="bg1">
                    <a:lumMod val="65000"/>
                  </a:schemeClr>
                </a:solidFill>
              </a:rPr>
              <a:t>anonymous; </a:t>
            </a:r>
            <a:r>
              <a:rPr lang="en-US" sz="1000" i="1" dirty="0" smtClean="0">
                <a:solidFill>
                  <a:schemeClr val="bg1">
                    <a:lumMod val="65000"/>
                  </a:schemeClr>
                </a:solidFill>
              </a:rPr>
              <a:t>Plaque with personification of the moon</a:t>
            </a:r>
            <a:r>
              <a:rPr lang="en-US" sz="1000" dirty="0" smtClean="0">
                <a:solidFill>
                  <a:schemeClr val="bg1">
                    <a:lumMod val="65000"/>
                  </a:schemeClr>
                </a:solidFill>
              </a:rPr>
              <a:t>; Southern France, 860-890; copper alloy, iron, and cloisonné enamel; 8,6 x 0,6 cm</a:t>
            </a:r>
            <a:endParaRPr lang="pt-BR" sz="1000" dirty="0" smtClean="0">
              <a:solidFill>
                <a:schemeClr val="bg1">
                  <a:lumMod val="65000"/>
                </a:schemeClr>
              </a:solidFill>
            </a:endParaRPr>
          </a:p>
          <a:p>
            <a:pPr algn="ctr"/>
            <a:r>
              <a:rPr lang="en-US" sz="1000" dirty="0" smtClean="0">
                <a:solidFill>
                  <a:schemeClr val="bg1">
                    <a:lumMod val="65000"/>
                  </a:schemeClr>
                </a:solidFill>
              </a:rPr>
              <a:t>The Metropolitan Museum of Art; New York; USA</a:t>
            </a:r>
          </a:p>
          <a:p>
            <a:pPr algn="ctr"/>
            <a:r>
              <a:rPr lang="en-US" sz="1000" dirty="0" smtClean="0">
                <a:solidFill>
                  <a:schemeClr val="bg1">
                    <a:lumMod val="65000"/>
                  </a:schemeClr>
                </a:solidFill>
              </a:rPr>
              <a:t>"Plaque with Personification of the Moon [Southern France] (17.190.688)". In </a:t>
            </a:r>
            <a:r>
              <a:rPr lang="en-US" sz="1000" i="1" dirty="0" smtClean="0">
                <a:solidFill>
                  <a:schemeClr val="bg1">
                    <a:lumMod val="65000"/>
                  </a:schemeClr>
                </a:solidFill>
              </a:rPr>
              <a:t>Heilbrunn Timeline of Art History</a:t>
            </a:r>
            <a:r>
              <a:rPr lang="en-US" sz="1000" dirty="0" smtClean="0">
                <a:solidFill>
                  <a:schemeClr val="bg1">
                    <a:lumMod val="65000"/>
                  </a:schemeClr>
                </a:solidFill>
              </a:rPr>
              <a:t>. New York: The Metropolitan Museum of Art, 2000–. http://www.metmuseum.org/toah/works-of-art/17.190.688 (October 2008) : 04.01.2011</a:t>
            </a:r>
            <a:endParaRPr lang="pt-BR" sz="1000" dirty="0">
              <a:solidFill>
                <a:schemeClr val="bg1">
                  <a:lumMod val="65000"/>
                </a:schemeClr>
              </a:solidFill>
            </a:endParaRPr>
          </a:p>
        </p:txBody>
      </p:sp>
      <p:sp>
        <p:nvSpPr>
          <p:cNvPr id="8" name="Retângulo 7"/>
          <p:cNvSpPr/>
          <p:nvPr/>
        </p:nvSpPr>
        <p:spPr>
          <a:xfrm>
            <a:off x="0" y="0"/>
            <a:ext cx="9144000" cy="307777"/>
          </a:xfrm>
          <a:prstGeom prst="rect">
            <a:avLst/>
          </a:prstGeom>
        </p:spPr>
        <p:txBody>
          <a:bodyPr wrap="square">
            <a:spAutoFit/>
          </a:bodyPr>
          <a:lstStyle/>
          <a:p>
            <a:pPr algn="ctr"/>
            <a:r>
              <a:rPr lang="pt-BR" sz="1400" dirty="0" smtClean="0">
                <a:solidFill>
                  <a:schemeClr val="bg1">
                    <a:lumMod val="65000"/>
                  </a:schemeClr>
                </a:solidFill>
              </a:rPr>
              <a:t>TEMA ARTÍSTICO - 3</a:t>
            </a:r>
            <a:endParaRPr lang="pt-BR" sz="14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72008" y="332656"/>
            <a:ext cx="7020272" cy="723275"/>
          </a:xfrm>
          <a:prstGeom prst="rect">
            <a:avLst/>
          </a:prstGeom>
        </p:spPr>
        <p:txBody>
          <a:bodyPr wrap="square">
            <a:spAutoFit/>
          </a:bodyPr>
          <a:lstStyle/>
          <a:p>
            <a:pPr lvl="0" algn="just" fontAlgn="base">
              <a:spcAft>
                <a:spcPts val="600"/>
              </a:spcAft>
            </a:pPr>
            <a:r>
              <a:rPr lang="pt-BR" sz="1200" kern="0" dirty="0" smtClean="0">
                <a:solidFill>
                  <a:schemeClr val="bg1">
                    <a:lumMod val="65000"/>
                  </a:schemeClr>
                </a:solidFill>
                <a:ea typeface="Calibri" pitchFamily="34" charset="0"/>
                <a:cs typeface="Calibri" pitchFamily="34" charset="0"/>
              </a:rPr>
              <a:t>O tema, ou conteúdo, contribui para o conhecimento dos valores estéticos (relativos à concepção de beleza e criatividade não instrumentais) e artísticos (relativos à maneira de dar forma à estética).</a:t>
            </a:r>
          </a:p>
          <a:p>
            <a:pPr algn="just" fontAlgn="base">
              <a:spcAft>
                <a:spcPts val="600"/>
              </a:spcAft>
            </a:pPr>
            <a:r>
              <a:rPr lang="pt-BR" sz="1200" kern="0" dirty="0" smtClean="0">
                <a:solidFill>
                  <a:schemeClr val="bg1">
                    <a:lumMod val="65000"/>
                  </a:schemeClr>
                </a:solidFill>
                <a:cs typeface="Calibri" pitchFamily="34" charset="0"/>
              </a:rPr>
              <a:t>A variedade estilística dos retratos de Mário de Andrade é um exemplo da relevância da forma sobre o tema.</a:t>
            </a:r>
            <a:endParaRPr lang="pt-BR" sz="1200" kern="0" dirty="0" smtClean="0">
              <a:solidFill>
                <a:schemeClr val="bg1">
                  <a:lumMod val="65000"/>
                </a:schemeClr>
              </a:solidFill>
              <a:cs typeface="Arial" pitchFamily="34" charset="0"/>
            </a:endParaRPr>
          </a:p>
        </p:txBody>
      </p:sp>
      <p:sp>
        <p:nvSpPr>
          <p:cNvPr id="3" name="Retângulo 2"/>
          <p:cNvSpPr/>
          <p:nvPr/>
        </p:nvSpPr>
        <p:spPr>
          <a:xfrm>
            <a:off x="0" y="0"/>
            <a:ext cx="9144000" cy="307777"/>
          </a:xfrm>
          <a:prstGeom prst="rect">
            <a:avLst/>
          </a:prstGeom>
        </p:spPr>
        <p:txBody>
          <a:bodyPr wrap="square">
            <a:spAutoFit/>
          </a:bodyPr>
          <a:lstStyle/>
          <a:p>
            <a:pPr lvl="0" algn="ctr" fontAlgn="base">
              <a:spcAft>
                <a:spcPts val="600"/>
              </a:spcAft>
            </a:pPr>
            <a:r>
              <a:rPr lang="pt-BR" sz="1400" kern="0" dirty="0" smtClean="0">
                <a:solidFill>
                  <a:schemeClr val="bg1">
                    <a:lumMod val="65000"/>
                  </a:schemeClr>
                </a:solidFill>
                <a:ea typeface="Calibri" pitchFamily="34" charset="0"/>
                <a:cs typeface="Calibri" pitchFamily="34" charset="0"/>
              </a:rPr>
              <a:t>MANEIRAS DIFERENTES DE REPRESENTAR UM TEMA</a:t>
            </a:r>
            <a:endParaRPr lang="pt-BR" sz="1400" kern="0" dirty="0" smtClean="0">
              <a:solidFill>
                <a:schemeClr val="bg1">
                  <a:lumMod val="65000"/>
                </a:schemeClr>
              </a:solidFill>
              <a:cs typeface="Arial" pitchFamily="34" charset="0"/>
            </a:endParaRPr>
          </a:p>
        </p:txBody>
      </p:sp>
      <p:pic>
        <p:nvPicPr>
          <p:cNvPr id="83970" name="Picture 2" descr="C:\Nós\Artistas\Adami, Hugo\1922 c. Adami; Mário de Andrade; óleo s papelão; 45,5 x 36; IEB; Batista 9 - Cópia.jpg"/>
          <p:cNvPicPr>
            <a:picLocks noChangeAspect="1" noChangeArrowheads="1"/>
          </p:cNvPicPr>
          <p:nvPr/>
        </p:nvPicPr>
        <p:blipFill>
          <a:blip r:embed="rId3" cstate="print"/>
          <a:srcRect/>
          <a:stretch>
            <a:fillRect/>
          </a:stretch>
        </p:blipFill>
        <p:spPr bwMode="auto">
          <a:xfrm>
            <a:off x="2843808" y="1556792"/>
            <a:ext cx="903233" cy="1148400"/>
          </a:xfrm>
          <a:prstGeom prst="rect">
            <a:avLst/>
          </a:prstGeom>
          <a:noFill/>
        </p:spPr>
      </p:pic>
      <p:pic>
        <p:nvPicPr>
          <p:cNvPr id="83971" name="Picture 3" descr="C:\Nós\Artistas\Flávio de Carvalho\Pinturas em ordem cronológica\1939 FC; Mário de Andrade; ost; 110,6 x 79,2 cm; site CCSP modif.jpg"/>
          <p:cNvPicPr>
            <a:picLocks noChangeAspect="1" noChangeArrowheads="1"/>
          </p:cNvPicPr>
          <p:nvPr/>
        </p:nvPicPr>
        <p:blipFill>
          <a:blip r:embed="rId4" cstate="print"/>
          <a:srcRect/>
          <a:stretch>
            <a:fillRect/>
          </a:stretch>
        </p:blipFill>
        <p:spPr bwMode="auto">
          <a:xfrm>
            <a:off x="2705254" y="3573016"/>
            <a:ext cx="2154778" cy="2772000"/>
          </a:xfrm>
          <a:prstGeom prst="rect">
            <a:avLst/>
          </a:prstGeom>
          <a:noFill/>
        </p:spPr>
      </p:pic>
      <p:pic>
        <p:nvPicPr>
          <p:cNvPr id="83972" name="Picture 4" descr="C:\Nós\Artistas\Segall, Lasar\Lasar Segall; Retrato de Mário de Andrade.jpg"/>
          <p:cNvPicPr>
            <a:picLocks noChangeAspect="1" noChangeArrowheads="1"/>
          </p:cNvPicPr>
          <p:nvPr/>
        </p:nvPicPr>
        <p:blipFill>
          <a:blip r:embed="rId5" cstate="print"/>
          <a:srcRect/>
          <a:stretch>
            <a:fillRect/>
          </a:stretch>
        </p:blipFill>
        <p:spPr bwMode="auto">
          <a:xfrm>
            <a:off x="7358480" y="836712"/>
            <a:ext cx="1534000" cy="1872000"/>
          </a:xfrm>
          <a:prstGeom prst="rect">
            <a:avLst/>
          </a:prstGeom>
          <a:noFill/>
        </p:spPr>
      </p:pic>
      <p:pic>
        <p:nvPicPr>
          <p:cNvPr id="3074" name="Picture 2" descr="C:\Nós\Artistas\Anita Malfatti\1921-1922 Anita Malfatti; Mário de Andrade; ost; 51 x 41 cm; col particular.jpg"/>
          <p:cNvPicPr>
            <a:picLocks noChangeAspect="1" noChangeArrowheads="1"/>
          </p:cNvPicPr>
          <p:nvPr/>
        </p:nvPicPr>
        <p:blipFill>
          <a:blip r:embed="rId6" cstate="print">
            <a:lum contrast="-7000"/>
          </a:blip>
          <a:srcRect/>
          <a:stretch>
            <a:fillRect/>
          </a:stretch>
        </p:blipFill>
        <p:spPr bwMode="auto">
          <a:xfrm>
            <a:off x="539552" y="1412776"/>
            <a:ext cx="1036800" cy="1296000"/>
          </a:xfrm>
          <a:prstGeom prst="rect">
            <a:avLst/>
          </a:prstGeom>
          <a:noFill/>
        </p:spPr>
      </p:pic>
      <p:pic>
        <p:nvPicPr>
          <p:cNvPr id="4098" name="Picture 2" descr="C:\Nós\Artistas\Bianco, Enrico\Cópia de Enrico Bianco, Retrato de Mário de Andrade, 1941, ost, 72,2 x 59 cm, IEB-USP, 1.jpg"/>
          <p:cNvPicPr>
            <a:picLocks noChangeAspect="1" noChangeArrowheads="1"/>
          </p:cNvPicPr>
          <p:nvPr/>
        </p:nvPicPr>
        <p:blipFill>
          <a:blip r:embed="rId7" cstate="print"/>
          <a:srcRect/>
          <a:stretch>
            <a:fillRect/>
          </a:stretch>
        </p:blipFill>
        <p:spPr bwMode="auto">
          <a:xfrm>
            <a:off x="7392142" y="4509120"/>
            <a:ext cx="1500338" cy="1836000"/>
          </a:xfrm>
          <a:prstGeom prst="rect">
            <a:avLst/>
          </a:prstGeom>
          <a:noFill/>
        </p:spPr>
      </p:pic>
      <p:pic>
        <p:nvPicPr>
          <p:cNvPr id="4099" name="Picture 3" descr="C:\Nós\Artistas\Osir, Rossi\1940 Rossi Osir; Mário de Andrade; óleo s compensado; 36 x 27,2 cm; IEB; Batista 205.jpg"/>
          <p:cNvPicPr>
            <a:picLocks noChangeAspect="1" noChangeArrowheads="1"/>
          </p:cNvPicPr>
          <p:nvPr/>
        </p:nvPicPr>
        <p:blipFill>
          <a:blip r:embed="rId8" cstate="print"/>
          <a:srcRect/>
          <a:stretch>
            <a:fillRect/>
          </a:stretch>
        </p:blipFill>
        <p:spPr bwMode="auto">
          <a:xfrm>
            <a:off x="5811191" y="5445224"/>
            <a:ext cx="705025" cy="907200"/>
          </a:xfrm>
          <a:prstGeom prst="rect">
            <a:avLst/>
          </a:prstGeom>
          <a:noFill/>
        </p:spPr>
      </p:pic>
      <p:pic>
        <p:nvPicPr>
          <p:cNvPr id="4100" name="Picture 4" descr="C:\Nós\Artistas\Portinari, Cândido\1935 Portinari; Mário de Andrade; ost; 73,5 x 60 cm; IEB.jpg"/>
          <p:cNvPicPr>
            <a:picLocks noChangeAspect="1" noChangeArrowheads="1"/>
          </p:cNvPicPr>
          <p:nvPr/>
        </p:nvPicPr>
        <p:blipFill>
          <a:blip r:embed="rId9" cstate="print"/>
          <a:srcRect/>
          <a:stretch>
            <a:fillRect/>
          </a:stretch>
        </p:blipFill>
        <p:spPr bwMode="auto">
          <a:xfrm>
            <a:off x="323528" y="4464000"/>
            <a:ext cx="1512000" cy="1857969"/>
          </a:xfrm>
          <a:prstGeom prst="rect">
            <a:avLst/>
          </a:prstGeom>
          <a:noFill/>
        </p:spPr>
      </p:pic>
      <p:pic>
        <p:nvPicPr>
          <p:cNvPr id="4101" name="Picture 5" descr="C:\Nós\Artistas\Tarsila do Amaral\1922 Tarsila; Mário de Andrade; ost; 53 x 44 cm; Palácio Boa Vista; ANTIBAS 38 melhor modif.jpg"/>
          <p:cNvPicPr>
            <a:picLocks noChangeAspect="1" noChangeArrowheads="1"/>
          </p:cNvPicPr>
          <p:nvPr/>
        </p:nvPicPr>
        <p:blipFill>
          <a:blip r:embed="rId10" cstate="print">
            <a:lum bright="-5000" contrast="-9000"/>
          </a:blip>
          <a:srcRect/>
          <a:stretch>
            <a:fillRect/>
          </a:stretch>
        </p:blipFill>
        <p:spPr bwMode="auto">
          <a:xfrm>
            <a:off x="5148064" y="1340768"/>
            <a:ext cx="1161510" cy="1368000"/>
          </a:xfrm>
          <a:prstGeom prst="rect">
            <a:avLst/>
          </a:prstGeom>
          <a:noFill/>
        </p:spPr>
      </p:pic>
      <p:sp>
        <p:nvSpPr>
          <p:cNvPr id="15" name="Retângulo 14"/>
          <p:cNvSpPr/>
          <p:nvPr/>
        </p:nvSpPr>
        <p:spPr>
          <a:xfrm>
            <a:off x="0" y="2708920"/>
            <a:ext cx="2123728" cy="584775"/>
          </a:xfrm>
          <a:prstGeom prst="rect">
            <a:avLst/>
          </a:prstGeom>
        </p:spPr>
        <p:txBody>
          <a:bodyPr wrap="square">
            <a:spAutoFit/>
          </a:bodyPr>
          <a:lstStyle/>
          <a:p>
            <a:pPr algn="ctr"/>
            <a:r>
              <a:rPr lang="pt-BR" sz="800" dirty="0" smtClean="0">
                <a:solidFill>
                  <a:schemeClr val="bg1">
                    <a:lumMod val="65000"/>
                  </a:schemeClr>
                </a:solidFill>
              </a:rPr>
              <a:t>Anita Malfatti; </a:t>
            </a:r>
            <a:r>
              <a:rPr lang="pt-BR" sz="800" i="1" dirty="0" smtClean="0">
                <a:solidFill>
                  <a:schemeClr val="bg1">
                    <a:lumMod val="65000"/>
                  </a:schemeClr>
                </a:solidFill>
              </a:rPr>
              <a:t>Mário de Andrade</a:t>
            </a:r>
            <a:r>
              <a:rPr lang="pt-BR" sz="800" dirty="0" smtClean="0">
                <a:solidFill>
                  <a:schemeClr val="bg1">
                    <a:lumMod val="65000"/>
                  </a:schemeClr>
                </a:solidFill>
              </a:rPr>
              <a:t>; 1921-22; ost; 51 x 41 cm; </a:t>
            </a:r>
            <a:r>
              <a:rPr lang="en-US" sz="800" dirty="0" smtClean="0">
                <a:solidFill>
                  <a:schemeClr val="bg1">
                    <a:lumMod val="65000"/>
                  </a:schemeClr>
                </a:solidFill>
              </a:rPr>
              <a:t>col. part.; www.passeiweb.com/saiba_mais/arte_cultura/galeria/open_art/1257 : 25.12.2007</a:t>
            </a:r>
            <a:endParaRPr lang="pt-BR" sz="800" dirty="0">
              <a:solidFill>
                <a:schemeClr val="bg1">
                  <a:lumMod val="65000"/>
                </a:schemeClr>
              </a:solidFill>
            </a:endParaRPr>
          </a:p>
        </p:txBody>
      </p:sp>
      <p:sp>
        <p:nvSpPr>
          <p:cNvPr id="4102" name="Rectangle 6"/>
          <p:cNvSpPr>
            <a:spLocks noChangeArrowheads="1"/>
          </p:cNvSpPr>
          <p:nvPr/>
        </p:nvSpPr>
        <p:spPr bwMode="auto">
          <a:xfrm>
            <a:off x="2267744" y="2708920"/>
            <a:ext cx="201622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pt-BR" sz="800" dirty="0" smtClean="0">
                <a:solidFill>
                  <a:schemeClr val="bg1">
                    <a:lumMod val="65000"/>
                  </a:schemeClr>
                </a:solidFill>
              </a:rPr>
              <a:t>Hugo Adami; </a:t>
            </a:r>
            <a:r>
              <a:rPr lang="pt-BR" sz="800" i="1" dirty="0" smtClean="0">
                <a:solidFill>
                  <a:schemeClr val="bg1">
                    <a:lumMod val="65000"/>
                  </a:schemeClr>
                </a:solidFill>
              </a:rPr>
              <a:t>Mário de Andrade</a:t>
            </a:r>
            <a:r>
              <a:rPr lang="pt-BR" sz="800" dirty="0" smtClean="0">
                <a:solidFill>
                  <a:schemeClr val="bg1">
                    <a:lumMod val="65000"/>
                  </a:schemeClr>
                </a:solidFill>
              </a:rPr>
              <a:t>; 1922; óleo s/ papelão; 45,5 x 36 cm; Ieb/Usp; BATISTA, Marta Rossetti; LIMA, Yone Soares de. </a:t>
            </a:r>
            <a:r>
              <a:rPr lang="pt-BR" sz="800" i="1" dirty="0" smtClean="0">
                <a:solidFill>
                  <a:schemeClr val="bg1">
                    <a:lumMod val="65000"/>
                  </a:schemeClr>
                </a:solidFill>
              </a:rPr>
              <a:t>Coleção Mário de Andrade: artes plásticas</a:t>
            </a:r>
            <a:r>
              <a:rPr lang="pt-BR" sz="800" dirty="0" smtClean="0">
                <a:solidFill>
                  <a:schemeClr val="bg1">
                    <a:lumMod val="65000"/>
                  </a:schemeClr>
                </a:solidFill>
              </a:rPr>
              <a:t>. </a:t>
            </a:r>
            <a:r>
              <a:rPr lang="en-US" sz="800" dirty="0" smtClean="0">
                <a:solidFill>
                  <a:schemeClr val="bg1">
                    <a:lumMod val="65000"/>
                  </a:schemeClr>
                </a:solidFill>
              </a:rPr>
              <a:t>2. ed. São Paulo: IEB/USP, 1998. p. 9.</a:t>
            </a:r>
            <a:endParaRPr kumimoji="0" lang="pt-BR" sz="800" b="0" i="0" u="none" strike="noStrike" cap="none" normalizeH="0" baseline="0" dirty="0" smtClean="0">
              <a:ln>
                <a:noFill/>
              </a:ln>
              <a:solidFill>
                <a:schemeClr val="bg1">
                  <a:lumMod val="65000"/>
                </a:schemeClr>
              </a:solidFill>
              <a:effectLst/>
              <a:cs typeface="Arial" pitchFamily="34" charset="0"/>
            </a:endParaRPr>
          </a:p>
        </p:txBody>
      </p:sp>
      <p:sp>
        <p:nvSpPr>
          <p:cNvPr id="4103" name="Rectangle 7"/>
          <p:cNvSpPr>
            <a:spLocks noChangeArrowheads="1"/>
          </p:cNvSpPr>
          <p:nvPr/>
        </p:nvSpPr>
        <p:spPr bwMode="auto">
          <a:xfrm>
            <a:off x="4644008" y="2708920"/>
            <a:ext cx="216024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kumimoji="0" lang="pt-BR" sz="800" b="0" i="0" u="none" strike="noStrike" cap="none" normalizeH="0" baseline="0" dirty="0" smtClean="0">
                <a:ln>
                  <a:noFill/>
                </a:ln>
                <a:solidFill>
                  <a:schemeClr val="bg1">
                    <a:lumMod val="65000"/>
                  </a:schemeClr>
                </a:solidFill>
                <a:effectLst/>
                <a:ea typeface="Calibri" pitchFamily="34" charset="0"/>
                <a:cs typeface="Times New Roman" pitchFamily="18" charset="0"/>
              </a:rPr>
              <a:t>Tarsila do Amaral; </a:t>
            </a:r>
            <a:r>
              <a:rPr kumimoji="0" lang="pt-BR" sz="800" b="0" i="1" u="none" strike="noStrike" cap="none" normalizeH="0" baseline="0" dirty="0" smtClean="0">
                <a:ln>
                  <a:noFill/>
                </a:ln>
                <a:solidFill>
                  <a:schemeClr val="bg1">
                    <a:lumMod val="65000"/>
                  </a:schemeClr>
                </a:solidFill>
                <a:effectLst/>
                <a:ea typeface="Calibri" pitchFamily="34" charset="0"/>
                <a:cs typeface="Times New Roman" pitchFamily="18" charset="0"/>
              </a:rPr>
              <a:t>Mário de Andrade</a:t>
            </a:r>
            <a:r>
              <a:rPr kumimoji="0" lang="pt-BR" sz="800" b="0" i="0" u="none" strike="noStrike" cap="none" normalizeH="0" baseline="0" dirty="0" smtClean="0">
                <a:ln>
                  <a:noFill/>
                </a:ln>
                <a:solidFill>
                  <a:schemeClr val="bg1">
                    <a:lumMod val="65000"/>
                  </a:schemeClr>
                </a:solidFill>
                <a:effectLst/>
                <a:ea typeface="Calibri" pitchFamily="34" charset="0"/>
                <a:cs typeface="Times New Roman" pitchFamily="18" charset="0"/>
              </a:rPr>
              <a:t>; 1922; ost, 54 x 46 cm; Palácios</a:t>
            </a:r>
            <a:r>
              <a:rPr kumimoji="0" lang="pt-BR" sz="800" b="0" i="0" u="none" strike="noStrike" cap="none" normalizeH="0" dirty="0" smtClean="0">
                <a:ln>
                  <a:noFill/>
                </a:ln>
                <a:solidFill>
                  <a:schemeClr val="bg1">
                    <a:lumMod val="65000"/>
                  </a:schemeClr>
                </a:solidFill>
                <a:effectLst/>
                <a:ea typeface="Calibri" pitchFamily="34" charset="0"/>
                <a:cs typeface="Times New Roman" pitchFamily="18" charset="0"/>
              </a:rPr>
              <a:t> do Governo de São Paulo; BR: </a:t>
            </a:r>
            <a:r>
              <a:rPr lang="pt-BR" sz="800" dirty="0" smtClean="0">
                <a:solidFill>
                  <a:schemeClr val="bg1">
                    <a:lumMod val="65000"/>
                  </a:schemeClr>
                </a:solidFill>
              </a:rPr>
              <a:t>ANTIBAS, Silvia Alice. </a:t>
            </a:r>
            <a:r>
              <a:rPr lang="pt-BR" sz="800" i="1" dirty="0" smtClean="0">
                <a:solidFill>
                  <a:schemeClr val="bg1">
                    <a:lumMod val="65000"/>
                  </a:schemeClr>
                </a:solidFill>
              </a:rPr>
              <a:t>Acervo dos Palácios do Governo do Estado de São Paulo</a:t>
            </a:r>
            <a:r>
              <a:rPr lang="pt-BR" sz="800" dirty="0" smtClean="0">
                <a:solidFill>
                  <a:schemeClr val="bg1">
                    <a:lumMod val="65000"/>
                  </a:schemeClr>
                </a:solidFill>
              </a:rPr>
              <a:t>. São Paulo: Imprensa Oficial do Estado, 2004. p. </a:t>
            </a:r>
            <a:r>
              <a:rPr kumimoji="0" lang="pt-BR" sz="800" b="0" i="0" u="none" strike="noStrike" cap="none" normalizeH="0" baseline="0" dirty="0" smtClean="0">
                <a:ln>
                  <a:noFill/>
                </a:ln>
                <a:solidFill>
                  <a:schemeClr val="bg1">
                    <a:lumMod val="65000"/>
                  </a:schemeClr>
                </a:solidFill>
                <a:effectLst/>
                <a:ea typeface="Calibri" pitchFamily="34" charset="0"/>
                <a:cs typeface="Times New Roman" pitchFamily="18" charset="0"/>
              </a:rPr>
              <a:t> 38</a:t>
            </a:r>
            <a:r>
              <a:rPr kumimoji="0" lang="pt-BR" sz="800" b="0" i="0" u="none" strike="noStrike" cap="none" normalizeH="0" baseline="0" dirty="0" smtClean="0">
                <a:ln>
                  <a:noFill/>
                </a:ln>
                <a:solidFill>
                  <a:schemeClr val="bg1">
                    <a:lumMod val="65000"/>
                  </a:schemeClr>
                </a:solidFill>
                <a:effectLst/>
                <a:cs typeface="Arial" pitchFamily="34" charset="0"/>
              </a:rPr>
              <a:t> .</a:t>
            </a:r>
          </a:p>
        </p:txBody>
      </p:sp>
      <p:sp>
        <p:nvSpPr>
          <p:cNvPr id="18" name="Retângulo 17"/>
          <p:cNvSpPr/>
          <p:nvPr/>
        </p:nvSpPr>
        <p:spPr>
          <a:xfrm>
            <a:off x="2592040" y="6381328"/>
            <a:ext cx="2340000" cy="461665"/>
          </a:xfrm>
          <a:prstGeom prst="rect">
            <a:avLst/>
          </a:prstGeom>
        </p:spPr>
        <p:txBody>
          <a:bodyPr wrap="square">
            <a:spAutoFit/>
          </a:bodyPr>
          <a:lstStyle/>
          <a:p>
            <a:pPr algn="ctr"/>
            <a:r>
              <a:rPr lang="pt-BR" sz="800" dirty="0" smtClean="0">
                <a:solidFill>
                  <a:schemeClr val="bg1">
                    <a:lumMod val="65000"/>
                  </a:schemeClr>
                </a:solidFill>
              </a:rPr>
              <a:t>Flávio de Carvalho; </a:t>
            </a:r>
            <a:r>
              <a:rPr lang="pt-BR" sz="800" i="1" dirty="0" smtClean="0">
                <a:solidFill>
                  <a:schemeClr val="bg1">
                    <a:lumMod val="65000"/>
                  </a:schemeClr>
                </a:solidFill>
              </a:rPr>
              <a:t>Mário de Andrade</a:t>
            </a:r>
            <a:r>
              <a:rPr lang="pt-BR" sz="800" dirty="0" smtClean="0">
                <a:solidFill>
                  <a:schemeClr val="bg1">
                    <a:lumMod val="65000"/>
                  </a:schemeClr>
                </a:solidFill>
              </a:rPr>
              <a:t>; 1939; ost; 110,6 x 79,2 cm; Centro Cultural São Paulo, SP, Br: www.ccsp.gov.br:  06.09.2008</a:t>
            </a:r>
            <a:endParaRPr lang="pt-BR" sz="800" dirty="0">
              <a:solidFill>
                <a:schemeClr val="bg1">
                  <a:lumMod val="65000"/>
                </a:schemeClr>
              </a:solidFill>
            </a:endParaRPr>
          </a:p>
        </p:txBody>
      </p:sp>
      <p:sp>
        <p:nvSpPr>
          <p:cNvPr id="4104" name="Rectangle 8"/>
          <p:cNvSpPr>
            <a:spLocks noChangeArrowheads="1"/>
          </p:cNvSpPr>
          <p:nvPr/>
        </p:nvSpPr>
        <p:spPr bwMode="auto">
          <a:xfrm>
            <a:off x="7164288" y="2708920"/>
            <a:ext cx="194421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800" b="0" i="0" u="none" strike="noStrike" cap="none" normalizeH="0" baseline="0" dirty="0" smtClean="0">
                <a:ln>
                  <a:noFill/>
                </a:ln>
                <a:solidFill>
                  <a:schemeClr val="bg1">
                    <a:lumMod val="65000"/>
                  </a:schemeClr>
                </a:solidFill>
                <a:effectLst/>
                <a:ea typeface="Calibri" pitchFamily="34" charset="0"/>
                <a:cs typeface="Times New Roman" pitchFamily="18" charset="0"/>
              </a:rPr>
              <a:t>Lasar Segall; </a:t>
            </a:r>
            <a:r>
              <a:rPr kumimoji="0" lang="pt-BR" sz="800" b="0" i="1" u="none" strike="noStrike" cap="none" normalizeH="0" baseline="0" dirty="0" smtClean="0">
                <a:ln>
                  <a:noFill/>
                </a:ln>
                <a:solidFill>
                  <a:schemeClr val="bg1">
                    <a:lumMod val="65000"/>
                  </a:schemeClr>
                </a:solidFill>
                <a:effectLst/>
                <a:ea typeface="Calibri" pitchFamily="34" charset="0"/>
                <a:cs typeface="Times New Roman" pitchFamily="18" charset="0"/>
              </a:rPr>
              <a:t>Mário de Andrade</a:t>
            </a:r>
            <a:r>
              <a:rPr kumimoji="0" lang="pt-BR" sz="800" b="0" i="0" u="none" strike="noStrike" cap="none" normalizeH="0" baseline="0" dirty="0" smtClean="0">
                <a:ln>
                  <a:noFill/>
                </a:ln>
                <a:solidFill>
                  <a:schemeClr val="bg1">
                    <a:lumMod val="65000"/>
                  </a:schemeClr>
                </a:solidFill>
                <a:effectLst/>
                <a:ea typeface="Calibri" pitchFamily="34" charset="0"/>
                <a:cs typeface="Times New Roman" pitchFamily="18" charset="0"/>
              </a:rPr>
              <a:t>; 1927; </a:t>
            </a:r>
            <a:r>
              <a:rPr kumimoji="0" lang="de-DE" sz="800" b="0" i="0" u="none" strike="noStrike" cap="none" normalizeH="0" baseline="0" dirty="0" smtClean="0">
                <a:ln>
                  <a:noFill/>
                </a:ln>
                <a:solidFill>
                  <a:schemeClr val="bg1">
                    <a:lumMod val="65000"/>
                  </a:schemeClr>
                </a:solidFill>
                <a:effectLst/>
                <a:ea typeface="Calibri" pitchFamily="34" charset="0"/>
                <a:cs typeface="Times New Roman" pitchFamily="18" charset="0"/>
              </a:rPr>
              <a:t>ost; 73 x 60 cm; Ieb/Usp; BATISTA. 214</a:t>
            </a:r>
            <a:r>
              <a:rPr kumimoji="0" lang="pt-BR" sz="800" b="0" i="0" u="none" strike="noStrike" cap="none" normalizeH="0" baseline="0" dirty="0" smtClean="0">
                <a:ln>
                  <a:noFill/>
                </a:ln>
                <a:solidFill>
                  <a:schemeClr val="bg1">
                    <a:lumMod val="65000"/>
                  </a:schemeClr>
                </a:solidFill>
                <a:effectLst/>
                <a:cs typeface="Arial" pitchFamily="34" charset="0"/>
              </a:rPr>
              <a:t> .</a:t>
            </a:r>
          </a:p>
        </p:txBody>
      </p:sp>
      <p:sp>
        <p:nvSpPr>
          <p:cNvPr id="20" name="CaixaDeTexto 19"/>
          <p:cNvSpPr txBox="1"/>
          <p:nvPr/>
        </p:nvSpPr>
        <p:spPr>
          <a:xfrm>
            <a:off x="-36512" y="6381328"/>
            <a:ext cx="2232248" cy="461665"/>
          </a:xfrm>
          <a:prstGeom prst="rect">
            <a:avLst/>
          </a:prstGeom>
          <a:noFill/>
        </p:spPr>
        <p:txBody>
          <a:bodyPr wrap="square" rtlCol="0">
            <a:spAutoFit/>
          </a:bodyPr>
          <a:lstStyle/>
          <a:p>
            <a:pPr algn="ctr"/>
            <a:r>
              <a:rPr lang="pt-BR" sz="800" dirty="0" smtClean="0">
                <a:solidFill>
                  <a:schemeClr val="bg1">
                    <a:lumMod val="65000"/>
                  </a:schemeClr>
                </a:solidFill>
              </a:rPr>
              <a:t>Cândido Portinari; </a:t>
            </a:r>
            <a:r>
              <a:rPr lang="pt-BR" sz="800" i="1" dirty="0" smtClean="0">
                <a:solidFill>
                  <a:schemeClr val="bg1">
                    <a:lumMod val="65000"/>
                  </a:schemeClr>
                </a:solidFill>
              </a:rPr>
              <a:t>Mário de Andrade</a:t>
            </a:r>
            <a:r>
              <a:rPr lang="pt-BR" sz="800" dirty="0" smtClean="0">
                <a:solidFill>
                  <a:schemeClr val="bg1">
                    <a:lumMod val="65000"/>
                  </a:schemeClr>
                </a:solidFill>
              </a:rPr>
              <a:t>; 1935; </a:t>
            </a:r>
            <a:r>
              <a:rPr lang="de-DE" sz="800" dirty="0" smtClean="0">
                <a:solidFill>
                  <a:schemeClr val="bg1">
                    <a:lumMod val="65000"/>
                  </a:schemeClr>
                </a:solidFill>
              </a:rPr>
              <a:t>ost, 73,5 x 60 cm; IEB/USP: www.portinari.org.br</a:t>
            </a:r>
          </a:p>
          <a:p>
            <a:pPr algn="ctr"/>
            <a:r>
              <a:rPr lang="de-DE" sz="800" dirty="0" smtClean="0">
                <a:solidFill>
                  <a:schemeClr val="bg1">
                    <a:lumMod val="65000"/>
                  </a:schemeClr>
                </a:solidFill>
              </a:rPr>
              <a:t>/IMGS/jpgobras/OAa_3207.JPG : 21.02.2007</a:t>
            </a:r>
            <a:endParaRPr lang="pt-BR" sz="800" dirty="0">
              <a:solidFill>
                <a:schemeClr val="bg1">
                  <a:lumMod val="65000"/>
                </a:schemeClr>
              </a:solidFill>
            </a:endParaRPr>
          </a:p>
        </p:txBody>
      </p:sp>
      <p:sp>
        <p:nvSpPr>
          <p:cNvPr id="21" name="CaixaDeTexto 20"/>
          <p:cNvSpPr txBox="1"/>
          <p:nvPr/>
        </p:nvSpPr>
        <p:spPr>
          <a:xfrm>
            <a:off x="5220072" y="6381328"/>
            <a:ext cx="1872208" cy="461665"/>
          </a:xfrm>
          <a:prstGeom prst="rect">
            <a:avLst/>
          </a:prstGeom>
          <a:noFill/>
        </p:spPr>
        <p:txBody>
          <a:bodyPr wrap="square" rtlCol="0">
            <a:spAutoFit/>
          </a:bodyPr>
          <a:lstStyle/>
          <a:p>
            <a:pPr algn="ctr"/>
            <a:r>
              <a:rPr lang="pt-BR" sz="800" dirty="0" smtClean="0">
                <a:solidFill>
                  <a:schemeClr val="bg1">
                    <a:lumMod val="65000"/>
                  </a:schemeClr>
                </a:solidFill>
              </a:rPr>
              <a:t>Rossi Osir; </a:t>
            </a:r>
            <a:r>
              <a:rPr lang="pt-BR" sz="800" i="1" dirty="0" smtClean="0">
                <a:solidFill>
                  <a:schemeClr val="bg1">
                    <a:lumMod val="65000"/>
                  </a:schemeClr>
                </a:solidFill>
              </a:rPr>
              <a:t>Mário de Andrade</a:t>
            </a:r>
            <a:r>
              <a:rPr lang="pt-BR" sz="800" dirty="0" smtClean="0">
                <a:solidFill>
                  <a:schemeClr val="bg1">
                    <a:lumMod val="65000"/>
                  </a:schemeClr>
                </a:solidFill>
              </a:rPr>
              <a:t>; 1940; óleo s compensado; 36 x 27,2 cm; Ieb/Usp; BATISTA. 205</a:t>
            </a:r>
            <a:endParaRPr lang="pt-BR" sz="800" dirty="0">
              <a:solidFill>
                <a:schemeClr val="bg1">
                  <a:lumMod val="65000"/>
                </a:schemeClr>
              </a:solidFill>
            </a:endParaRPr>
          </a:p>
        </p:txBody>
      </p:sp>
      <p:sp>
        <p:nvSpPr>
          <p:cNvPr id="4105" name="Rectangle 9"/>
          <p:cNvSpPr>
            <a:spLocks noChangeArrowheads="1"/>
          </p:cNvSpPr>
          <p:nvPr/>
        </p:nvSpPr>
        <p:spPr bwMode="auto">
          <a:xfrm>
            <a:off x="7164288" y="6381328"/>
            <a:ext cx="194421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800" b="0" i="0" u="none" strike="noStrike" cap="none" normalizeH="0" baseline="0" dirty="0" smtClean="0">
                <a:ln>
                  <a:noFill/>
                </a:ln>
                <a:solidFill>
                  <a:schemeClr val="bg1">
                    <a:lumMod val="65000"/>
                  </a:schemeClr>
                </a:solidFill>
                <a:effectLst/>
                <a:ea typeface="Calibri" pitchFamily="34" charset="0"/>
                <a:cs typeface="Times New Roman" pitchFamily="18" charset="0"/>
              </a:rPr>
              <a:t>Enrico Bianco; </a:t>
            </a:r>
            <a:r>
              <a:rPr kumimoji="0" lang="pt-BR" sz="800" b="0" i="1" u="none" strike="noStrike" cap="none" normalizeH="0" baseline="0" dirty="0" smtClean="0">
                <a:ln>
                  <a:noFill/>
                </a:ln>
                <a:solidFill>
                  <a:schemeClr val="bg1">
                    <a:lumMod val="65000"/>
                  </a:schemeClr>
                </a:solidFill>
                <a:effectLst/>
                <a:ea typeface="Calibri" pitchFamily="34" charset="0"/>
                <a:cs typeface="Times New Roman" pitchFamily="18" charset="0"/>
              </a:rPr>
              <a:t>Mário de Andrade</a:t>
            </a:r>
            <a:r>
              <a:rPr kumimoji="0" lang="pt-BR" sz="800" b="0" i="0" u="none" strike="noStrike" cap="none" normalizeH="0" baseline="0" dirty="0" smtClean="0">
                <a:ln>
                  <a:noFill/>
                </a:ln>
                <a:solidFill>
                  <a:schemeClr val="bg1">
                    <a:lumMod val="65000"/>
                  </a:schemeClr>
                </a:solidFill>
                <a:effectLst/>
                <a:ea typeface="Calibri" pitchFamily="34" charset="0"/>
                <a:cs typeface="Times New Roman" pitchFamily="18" charset="0"/>
              </a:rPr>
              <a:t>; 1941; </a:t>
            </a:r>
            <a:r>
              <a:rPr kumimoji="0" lang="de-DE" sz="800" b="0" i="0" u="none" strike="noStrike" cap="none" normalizeH="0" baseline="0" dirty="0" smtClean="0">
                <a:ln>
                  <a:noFill/>
                </a:ln>
                <a:solidFill>
                  <a:schemeClr val="bg1">
                    <a:lumMod val="65000"/>
                  </a:schemeClr>
                </a:solidFill>
                <a:effectLst/>
                <a:ea typeface="Calibri" pitchFamily="34" charset="0"/>
                <a:cs typeface="Times New Roman" pitchFamily="18" charset="0"/>
              </a:rPr>
              <a:t>ost; 72,2 x 59 cm; Ieb/Usp:</a:t>
            </a:r>
            <a:r>
              <a:rPr kumimoji="0" lang="de-DE" sz="800" b="0" i="0" u="none" strike="noStrike" cap="none" normalizeH="0" dirty="0" smtClean="0">
                <a:ln>
                  <a:noFill/>
                </a:ln>
                <a:solidFill>
                  <a:schemeClr val="bg1">
                    <a:lumMod val="65000"/>
                  </a:schemeClr>
                </a:solidFill>
                <a:effectLst/>
                <a:ea typeface="Calibri" pitchFamily="34" charset="0"/>
                <a:cs typeface="Times New Roman" pitchFamily="18" charset="0"/>
              </a:rPr>
              <a:t> </a:t>
            </a:r>
            <a:r>
              <a:rPr kumimoji="0" lang="de-DE" sz="800" b="0" i="0" u="none" strike="noStrike" cap="none" normalizeH="0" baseline="0" dirty="0" smtClean="0">
                <a:ln>
                  <a:noFill/>
                </a:ln>
                <a:solidFill>
                  <a:schemeClr val="bg1">
                    <a:lumMod val="65000"/>
                  </a:schemeClr>
                </a:solidFill>
                <a:effectLst/>
                <a:ea typeface="Calibri" pitchFamily="34" charset="0"/>
                <a:cs typeface="Times New Roman" pitchFamily="18" charset="0"/>
              </a:rPr>
              <a:t>BATISTA. 38</a:t>
            </a:r>
            <a:r>
              <a:rPr kumimoji="0" lang="pt-BR" sz="800" b="0" i="0" u="none" strike="noStrike" cap="none" normalizeH="0" baseline="0" dirty="0" smtClean="0">
                <a:ln>
                  <a:noFill/>
                </a:ln>
                <a:solidFill>
                  <a:schemeClr val="bg1">
                    <a:lumMod val="65000"/>
                  </a:schemeClr>
                </a:solidFill>
                <a:effectLst/>
                <a:cs typeface="Arial" pitchFamily="34" charset="0"/>
              </a:rPr>
              <a:t>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Nós\Artistas\Cozens, Alexander EN 1717-1786\1760s Alexander Cozens; Blot Landscape Composition; brown wash drawing; 16 x 20,6 cm; British Museum - AN00036789_001 - IMAGEM GRANDE DO BRITISH.jpg"/>
          <p:cNvPicPr>
            <a:picLocks noChangeAspect="1" noChangeArrowheads="1"/>
          </p:cNvPicPr>
          <p:nvPr/>
        </p:nvPicPr>
        <p:blipFill>
          <a:blip r:embed="rId3" cstate="print"/>
          <a:srcRect/>
          <a:stretch>
            <a:fillRect/>
          </a:stretch>
        </p:blipFill>
        <p:spPr bwMode="auto">
          <a:xfrm>
            <a:off x="395536" y="1094500"/>
            <a:ext cx="4061860" cy="2883921"/>
          </a:xfrm>
          <a:prstGeom prst="rect">
            <a:avLst/>
          </a:prstGeom>
          <a:noFill/>
        </p:spPr>
      </p:pic>
      <p:sp>
        <p:nvSpPr>
          <p:cNvPr id="8" name="CaixaDeTexto 7"/>
          <p:cNvSpPr txBox="1"/>
          <p:nvPr/>
        </p:nvSpPr>
        <p:spPr>
          <a:xfrm>
            <a:off x="683568" y="4077072"/>
            <a:ext cx="3456384" cy="861774"/>
          </a:xfrm>
          <a:prstGeom prst="rect">
            <a:avLst/>
          </a:prstGeom>
          <a:noFill/>
        </p:spPr>
        <p:txBody>
          <a:bodyPr wrap="square" rtlCol="0">
            <a:spAutoFit/>
          </a:bodyPr>
          <a:lstStyle/>
          <a:p>
            <a:pPr algn="ctr"/>
            <a:r>
              <a:rPr lang="en-US" sz="1000" dirty="0" smtClean="0">
                <a:solidFill>
                  <a:schemeClr val="bg1">
                    <a:lumMod val="65000"/>
                  </a:schemeClr>
                </a:solidFill>
              </a:rPr>
              <a:t>Alexander Cozens; </a:t>
            </a:r>
            <a:r>
              <a:rPr lang="en-US" sz="1000" i="1" dirty="0" smtClean="0">
                <a:solidFill>
                  <a:schemeClr val="bg1">
                    <a:lumMod val="65000"/>
                  </a:schemeClr>
                </a:solidFill>
              </a:rPr>
              <a:t>'Blot' Landscape Composition</a:t>
            </a:r>
            <a:r>
              <a:rPr lang="en-US" sz="1000" dirty="0" smtClean="0">
                <a:solidFill>
                  <a:schemeClr val="bg1">
                    <a:lumMod val="65000"/>
                  </a:schemeClr>
                </a:solidFill>
              </a:rPr>
              <a:t>; 1760s</a:t>
            </a:r>
          </a:p>
          <a:p>
            <a:pPr algn="ctr"/>
            <a:r>
              <a:rPr lang="en-US" sz="1000" dirty="0" smtClean="0">
                <a:solidFill>
                  <a:schemeClr val="bg1">
                    <a:lumMod val="65000"/>
                  </a:schemeClr>
                </a:solidFill>
              </a:rPr>
              <a:t>brown wash drawing; 16 x 20,6 cm</a:t>
            </a:r>
          </a:p>
          <a:p>
            <a:pPr algn="ctr"/>
            <a:r>
              <a:rPr lang="en-US" sz="1000" dirty="0" smtClean="0">
                <a:solidFill>
                  <a:schemeClr val="bg1">
                    <a:lumMod val="65000"/>
                  </a:schemeClr>
                </a:solidFill>
              </a:rPr>
              <a:t>British Museum; London; United Kingdom</a:t>
            </a:r>
          </a:p>
          <a:p>
            <a:pPr algn="ctr"/>
            <a:r>
              <a:rPr lang="en-US" sz="1000" dirty="0" smtClean="0">
                <a:solidFill>
                  <a:schemeClr val="bg1">
                    <a:lumMod val="65000"/>
                  </a:schemeClr>
                </a:solidFill>
              </a:rPr>
              <a:t>www.britishmuseum.org/explore/highlights/highlight_objects/pd/a/alexander_cozens,_blot_landsca.aspx : 2010.12.24</a:t>
            </a:r>
            <a:endParaRPr lang="pt-BR" sz="1000" dirty="0">
              <a:solidFill>
                <a:schemeClr val="bg1">
                  <a:lumMod val="65000"/>
                </a:schemeClr>
              </a:solidFill>
            </a:endParaRPr>
          </a:p>
        </p:txBody>
      </p:sp>
      <p:sp>
        <p:nvSpPr>
          <p:cNvPr id="12" name="Retângulo 11"/>
          <p:cNvSpPr/>
          <p:nvPr/>
        </p:nvSpPr>
        <p:spPr>
          <a:xfrm>
            <a:off x="0" y="0"/>
            <a:ext cx="9144000" cy="830997"/>
          </a:xfrm>
          <a:prstGeom prst="rect">
            <a:avLst/>
          </a:prstGeom>
        </p:spPr>
        <p:txBody>
          <a:bodyPr wrap="square">
            <a:spAutoFit/>
          </a:bodyPr>
          <a:lstStyle/>
          <a:p>
            <a:pPr lvl="0" algn="ctr" eaLnBrk="0" fontAlgn="base" hangingPunct="0"/>
            <a:r>
              <a:rPr lang="pt-BR" sz="1400" dirty="0" smtClean="0">
                <a:solidFill>
                  <a:schemeClr val="bg1">
                    <a:lumMod val="65000"/>
                  </a:schemeClr>
                </a:solidFill>
              </a:rPr>
              <a:t>MODERNISMO E FORMA - 1</a:t>
            </a:r>
          </a:p>
          <a:p>
            <a:pPr lvl="0" algn="ctr" eaLnBrk="0" fontAlgn="base" hangingPunct="0"/>
            <a:endParaRPr lang="pt-BR" sz="800" dirty="0" smtClean="0">
              <a:solidFill>
                <a:schemeClr val="bg1">
                  <a:lumMod val="65000"/>
                </a:schemeClr>
              </a:solidFill>
            </a:endParaRPr>
          </a:p>
          <a:p>
            <a:pPr lvl="0" algn="ctr" eaLnBrk="0" fontAlgn="base" hangingPunct="0"/>
            <a:r>
              <a:rPr lang="pt-BR" sz="1300" dirty="0" smtClean="0">
                <a:solidFill>
                  <a:schemeClr val="bg1">
                    <a:lumMod val="65000"/>
                  </a:schemeClr>
                </a:solidFill>
              </a:rPr>
              <a:t>Iniciado na Inglaterra em meados do século XVIII e desenvolvendo a liberdade expressiva, bem visível nas obras abaixo, </a:t>
            </a:r>
          </a:p>
          <a:p>
            <a:pPr lvl="0" algn="ctr" eaLnBrk="0" fontAlgn="base" hangingPunct="0"/>
            <a:r>
              <a:rPr lang="pt-BR" sz="1300" dirty="0" smtClean="0">
                <a:solidFill>
                  <a:schemeClr val="bg1">
                    <a:lumMod val="65000"/>
                  </a:schemeClr>
                </a:solidFill>
              </a:rPr>
              <a:t>o modernismo artístico, estabeleceu a forma como área de conhecimento particular e uma ideologia especificamente imagética.</a:t>
            </a:r>
          </a:p>
        </p:txBody>
      </p:sp>
      <p:sp>
        <p:nvSpPr>
          <p:cNvPr id="14" name="CaixaDeTexto 13"/>
          <p:cNvSpPr txBox="1"/>
          <p:nvPr/>
        </p:nvSpPr>
        <p:spPr>
          <a:xfrm>
            <a:off x="107504" y="5040000"/>
            <a:ext cx="8928992" cy="1808187"/>
          </a:xfrm>
          <a:prstGeom prst="rect">
            <a:avLst/>
          </a:prstGeom>
          <a:noFill/>
        </p:spPr>
        <p:txBody>
          <a:bodyPr wrap="square" rtlCol="0">
            <a:spAutoFit/>
          </a:bodyPr>
          <a:lstStyle/>
          <a:p>
            <a:pPr algn="just">
              <a:spcAft>
                <a:spcPts val="300"/>
              </a:spcAft>
            </a:pPr>
            <a:r>
              <a:rPr lang="pt-BR" sz="1200" dirty="0" smtClean="0">
                <a:solidFill>
                  <a:schemeClr val="bg1">
                    <a:lumMod val="65000"/>
                  </a:schemeClr>
                </a:solidFill>
              </a:rPr>
              <a:t>“Compor paisagens por meio da invenção não é a arte da imitação da natureza individual; é mais;  é formar representações artificiais de paisagem de acordo com os princípios gerais da natureza, baseados na unidade de características, que é a verdadeira simplicidade; concentrando, em cada composição individual, as belezas, que a imitação judiciosa selecionaria entre as que estão dispersas na natureza. [...] </a:t>
            </a:r>
          </a:p>
          <a:p>
            <a:pPr algn="just">
              <a:spcAft>
                <a:spcPts val="300"/>
              </a:spcAft>
            </a:pPr>
            <a:r>
              <a:rPr lang="pt-BR" sz="1200" dirty="0" smtClean="0">
                <a:solidFill>
                  <a:schemeClr val="bg1">
                    <a:lumMod val="65000"/>
                  </a:schemeClr>
                </a:solidFill>
              </a:rPr>
              <a:t>A mancha não é um desenho, mas um conjunto de formas acidentais, a partir das quais um desenho pode ser feito. [...] </a:t>
            </a:r>
          </a:p>
          <a:p>
            <a:pPr algn="just">
              <a:spcAft>
                <a:spcPts val="300"/>
              </a:spcAft>
            </a:pPr>
            <a:r>
              <a:rPr lang="pt-BR" sz="1200" dirty="0" smtClean="0">
                <a:solidFill>
                  <a:schemeClr val="bg1">
                    <a:lumMod val="65000"/>
                  </a:schemeClr>
                </a:solidFill>
              </a:rPr>
              <a:t>Existe uma vantagem singular peculiar a este método; que é, a partir da rudeza e indefinição das formas feitas com mancha, uma mancha artificial irá sugerir idéias diferentes em pessoas diferentes; por isto ela tem a tendência muito forte para ampliar os poderes da invenção, sendo mais eficaz para este propósito do que apenas o estudo da natureza por ela mesma.”</a:t>
            </a:r>
          </a:p>
          <a:p>
            <a:pPr algn="r"/>
            <a:r>
              <a:rPr lang="en-US" sz="1000" dirty="0" smtClean="0">
                <a:solidFill>
                  <a:schemeClr val="bg1">
                    <a:lumMod val="65000"/>
                  </a:schemeClr>
                </a:solidFill>
              </a:rPr>
              <a:t>COZENS, Alexander. </a:t>
            </a:r>
            <a:r>
              <a:rPr lang="en-US" sz="1000" i="1" dirty="0" smtClean="0">
                <a:solidFill>
                  <a:schemeClr val="bg1">
                    <a:lumMod val="65000"/>
                  </a:schemeClr>
                </a:solidFill>
              </a:rPr>
              <a:t>A New Method of Assisting the Invention in Drawing Original Compositions of Landscape</a:t>
            </a:r>
            <a:r>
              <a:rPr lang="en-US" sz="1000" dirty="0" smtClean="0">
                <a:solidFill>
                  <a:schemeClr val="bg1">
                    <a:lumMod val="65000"/>
                  </a:schemeClr>
                </a:solidFill>
              </a:rPr>
              <a:t>. (</a:t>
            </a:r>
            <a:r>
              <a:rPr lang="fr-FR" sz="1000" dirty="0" smtClean="0">
                <a:solidFill>
                  <a:schemeClr val="bg1">
                    <a:lumMod val="65000"/>
                  </a:schemeClr>
                </a:solidFill>
              </a:rPr>
              <a:t>London: J. Dixwell, 1785).</a:t>
            </a:r>
          </a:p>
          <a:p>
            <a:pPr algn="r"/>
            <a:r>
              <a:rPr lang="fr-FR" sz="1000" dirty="0" smtClean="0">
                <a:solidFill>
                  <a:schemeClr val="bg1">
                    <a:lumMod val="65000"/>
                  </a:schemeClr>
                </a:solidFill>
              </a:rPr>
              <a:t>In. </a:t>
            </a:r>
            <a:r>
              <a:rPr lang="fr-FR" sz="1000" i="1" dirty="0" smtClean="0">
                <a:solidFill>
                  <a:schemeClr val="bg1">
                    <a:lumMod val="65000"/>
                  </a:schemeClr>
                </a:solidFill>
              </a:rPr>
              <a:t>Nouvelle method pour assister l’invention dans le dessin de compositions originales de paysages</a:t>
            </a:r>
            <a:r>
              <a:rPr lang="fr-FR" sz="1000" dirty="0" smtClean="0">
                <a:solidFill>
                  <a:schemeClr val="bg1">
                    <a:lumMod val="65000"/>
                  </a:schemeClr>
                </a:solidFill>
              </a:rPr>
              <a:t>. Edition bilingue. Paris: Allia, 2005. </a:t>
            </a:r>
            <a:r>
              <a:rPr lang="pt-BR" sz="1000" dirty="0" smtClean="0">
                <a:solidFill>
                  <a:schemeClr val="bg1">
                    <a:lumMod val="65000"/>
                  </a:schemeClr>
                </a:solidFill>
              </a:rPr>
              <a:t>p. 69, 72 e 74.</a:t>
            </a:r>
            <a:endParaRPr lang="pt-BR" sz="1000" dirty="0">
              <a:solidFill>
                <a:schemeClr val="bg1">
                  <a:lumMod val="65000"/>
                </a:schemeClr>
              </a:solidFill>
            </a:endParaRPr>
          </a:p>
        </p:txBody>
      </p:sp>
      <p:pic>
        <p:nvPicPr>
          <p:cNvPr id="56321" name="Picture 1" descr="C:\Nós\Artistas\Brooke\1819 Brooke; Baía Lanherne próxima à Nunnery; aquarela s. papel; 14,7 x 19 cm; Tate.jpg"/>
          <p:cNvPicPr>
            <a:picLocks noChangeAspect="1" noChangeArrowheads="1"/>
          </p:cNvPicPr>
          <p:nvPr/>
        </p:nvPicPr>
        <p:blipFill>
          <a:blip r:embed="rId4" cstate="print"/>
          <a:srcRect/>
          <a:stretch>
            <a:fillRect/>
          </a:stretch>
        </p:blipFill>
        <p:spPr bwMode="auto">
          <a:xfrm>
            <a:off x="5220072" y="1268760"/>
            <a:ext cx="3456384" cy="2686798"/>
          </a:xfrm>
          <a:prstGeom prst="rect">
            <a:avLst/>
          </a:prstGeom>
          <a:noFill/>
        </p:spPr>
      </p:pic>
      <p:sp>
        <p:nvSpPr>
          <p:cNvPr id="10" name="CaixaDeTexto 9"/>
          <p:cNvSpPr txBox="1"/>
          <p:nvPr/>
        </p:nvSpPr>
        <p:spPr>
          <a:xfrm>
            <a:off x="5004048" y="4079394"/>
            <a:ext cx="3888432" cy="861774"/>
          </a:xfrm>
          <a:prstGeom prst="rect">
            <a:avLst/>
          </a:prstGeom>
          <a:noFill/>
        </p:spPr>
        <p:txBody>
          <a:bodyPr wrap="square" rtlCol="0">
            <a:spAutoFit/>
          </a:bodyPr>
          <a:lstStyle/>
          <a:p>
            <a:pPr algn="ctr"/>
            <a:r>
              <a:rPr lang="pt-BR" sz="1000" dirty="0" smtClean="0">
                <a:solidFill>
                  <a:schemeClr val="bg1">
                    <a:lumMod val="65000"/>
                  </a:schemeClr>
                </a:solidFill>
              </a:rPr>
              <a:t>William Henry Brooke; </a:t>
            </a:r>
            <a:r>
              <a:rPr lang="en-US" sz="1000" i="1" dirty="0" smtClean="0">
                <a:solidFill>
                  <a:schemeClr val="bg1">
                    <a:lumMod val="65000"/>
                  </a:schemeClr>
                </a:solidFill>
              </a:rPr>
              <a:t>Lanherne bay near the Nunnery, Cornwall</a:t>
            </a:r>
            <a:r>
              <a:rPr lang="pt-BR" sz="1000" dirty="0" smtClean="0">
                <a:solidFill>
                  <a:schemeClr val="bg1">
                    <a:lumMod val="65000"/>
                  </a:schemeClr>
                </a:solidFill>
              </a:rPr>
              <a:t>; 1819</a:t>
            </a:r>
          </a:p>
          <a:p>
            <a:pPr algn="ctr"/>
            <a:r>
              <a:rPr lang="pt-BR" sz="1000" dirty="0" smtClean="0">
                <a:solidFill>
                  <a:schemeClr val="bg1">
                    <a:lumMod val="65000"/>
                  </a:schemeClr>
                </a:solidFill>
              </a:rPr>
              <a:t>aquarela s/ papel; 14,7 x 19 cm</a:t>
            </a:r>
          </a:p>
          <a:p>
            <a:pPr algn="ctr"/>
            <a:r>
              <a:rPr lang="it-IT" sz="1000" dirty="0" smtClean="0">
                <a:solidFill>
                  <a:schemeClr val="bg1">
                    <a:lumMod val="65000"/>
                  </a:schemeClr>
                </a:solidFill>
              </a:rPr>
              <a:t>Tate Britain; London; United Kingdom</a:t>
            </a:r>
            <a:endParaRPr lang="pt-BR" sz="1000" dirty="0" smtClean="0">
              <a:solidFill>
                <a:schemeClr val="bg1">
                  <a:lumMod val="65000"/>
                </a:schemeClr>
              </a:solidFill>
            </a:endParaRPr>
          </a:p>
          <a:p>
            <a:pPr algn="ctr"/>
            <a:r>
              <a:rPr lang="it-IT" sz="1000" dirty="0" smtClean="0">
                <a:solidFill>
                  <a:schemeClr val="bg1">
                    <a:lumMod val="65000"/>
                  </a:schemeClr>
                </a:solidFill>
              </a:rPr>
              <a:t>www.tate.org.uk/servlet/ViewWork?cgroupid=999999961&amp;workid=1569&amp;searchid=15760&amp;tabview=text : </a:t>
            </a:r>
            <a:r>
              <a:rPr lang="pt-BR" sz="1000" dirty="0" smtClean="0">
                <a:solidFill>
                  <a:schemeClr val="bg1">
                    <a:lumMod val="65000"/>
                  </a:schemeClr>
                </a:solidFill>
              </a:rPr>
              <a:t>25.03.2008</a:t>
            </a:r>
            <a:endParaRPr lang="pt-BR" sz="10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683568" y="0"/>
            <a:ext cx="8460432" cy="646331"/>
          </a:xfrm>
          <a:prstGeom prst="rect">
            <a:avLst/>
          </a:prstGeom>
        </p:spPr>
        <p:txBody>
          <a:bodyPr wrap="square">
            <a:spAutoFit/>
          </a:bodyPr>
          <a:lstStyle/>
          <a:p>
            <a:pPr lvl="0" algn="ctr" eaLnBrk="0" fontAlgn="base" hangingPunct="0"/>
            <a:r>
              <a:rPr lang="pt-BR" sz="1400" dirty="0" smtClean="0">
                <a:solidFill>
                  <a:schemeClr val="bg1">
                    <a:lumMod val="65000"/>
                  </a:schemeClr>
                </a:solidFill>
              </a:rPr>
              <a:t>MODERNISMO E FORMA - 2</a:t>
            </a:r>
          </a:p>
          <a:p>
            <a:pPr lvl="0" algn="ctr" eaLnBrk="0" fontAlgn="base" hangingPunct="0"/>
            <a:endParaRPr lang="pt-BR" sz="800" dirty="0" smtClean="0">
              <a:solidFill>
                <a:schemeClr val="bg1">
                  <a:lumMod val="65000"/>
                </a:schemeClr>
              </a:solidFill>
            </a:endParaRPr>
          </a:p>
          <a:p>
            <a:pPr lvl="0" algn="ctr" eaLnBrk="0" fontAlgn="base" hangingPunct="0"/>
            <a:r>
              <a:rPr lang="pt-BR" sz="1300" dirty="0" smtClean="0">
                <a:solidFill>
                  <a:schemeClr val="bg1">
                    <a:lumMod val="65000"/>
                  </a:schemeClr>
                </a:solidFill>
              </a:rPr>
              <a:t>imagem como explícita representação dos interesses e necessidades de uma classe social</a:t>
            </a:r>
          </a:p>
        </p:txBody>
      </p:sp>
      <p:pic>
        <p:nvPicPr>
          <p:cNvPr id="1028" name="Picture 4" descr="C:\Users\Public\Pictures\www.hotels-paris-rive-gauche.com 23.01.2011 - Cópia - Cópia.jpg"/>
          <p:cNvPicPr>
            <a:picLocks noChangeAspect="1" noChangeArrowheads="1"/>
          </p:cNvPicPr>
          <p:nvPr/>
        </p:nvPicPr>
        <p:blipFill>
          <a:blip r:embed="rId3" cstate="print"/>
          <a:srcRect/>
          <a:stretch>
            <a:fillRect/>
          </a:stretch>
        </p:blipFill>
        <p:spPr bwMode="auto">
          <a:xfrm>
            <a:off x="5148064" y="936257"/>
            <a:ext cx="3720226" cy="4869007"/>
          </a:xfrm>
          <a:prstGeom prst="rect">
            <a:avLst/>
          </a:prstGeom>
          <a:noFill/>
        </p:spPr>
      </p:pic>
      <p:sp>
        <p:nvSpPr>
          <p:cNvPr id="11" name="CaixaDeTexto 10"/>
          <p:cNvSpPr txBox="1"/>
          <p:nvPr/>
        </p:nvSpPr>
        <p:spPr>
          <a:xfrm>
            <a:off x="5148000" y="5949280"/>
            <a:ext cx="3708000" cy="707886"/>
          </a:xfrm>
          <a:prstGeom prst="rect">
            <a:avLst/>
          </a:prstGeom>
          <a:noFill/>
        </p:spPr>
        <p:txBody>
          <a:bodyPr wrap="square" rtlCol="0">
            <a:spAutoFit/>
          </a:bodyPr>
          <a:lstStyle/>
          <a:p>
            <a:pPr algn="ctr"/>
            <a:r>
              <a:rPr lang="fr-FR" sz="1000" dirty="0" smtClean="0">
                <a:solidFill>
                  <a:schemeClr val="bg1">
                    <a:lumMod val="65000"/>
                  </a:schemeClr>
                </a:solidFill>
              </a:rPr>
              <a:t>Jacques-Louis David; </a:t>
            </a:r>
            <a:r>
              <a:rPr lang="pt-BR" sz="1000" i="1" dirty="0" smtClean="0">
                <a:solidFill>
                  <a:schemeClr val="bg1">
                    <a:lumMod val="65000"/>
                  </a:schemeClr>
                </a:solidFill>
              </a:rPr>
              <a:t>Marat assassinado</a:t>
            </a:r>
            <a:r>
              <a:rPr lang="pt-BR" sz="1000" dirty="0" smtClean="0">
                <a:solidFill>
                  <a:schemeClr val="bg1">
                    <a:lumMod val="65000"/>
                  </a:schemeClr>
                </a:solidFill>
              </a:rPr>
              <a:t>; 1793; ost; 165 x 128 cm</a:t>
            </a:r>
          </a:p>
          <a:p>
            <a:pPr algn="ctr"/>
            <a:r>
              <a:rPr lang="pt-BR" sz="1000" dirty="0" smtClean="0">
                <a:solidFill>
                  <a:schemeClr val="bg1">
                    <a:lumMod val="65000"/>
                  </a:schemeClr>
                </a:solidFill>
              </a:rPr>
              <a:t>Museu de Arte Moderna; Bruxelas; Bélgica</a:t>
            </a:r>
          </a:p>
          <a:p>
            <a:pPr algn="ctr"/>
            <a:r>
              <a:rPr lang="pt-BR" sz="1000" dirty="0" smtClean="0">
                <a:solidFill>
                  <a:schemeClr val="bg1">
                    <a:lumMod val="65000"/>
                  </a:schemeClr>
                </a:solidFill>
              </a:rPr>
              <a:t>www.hotels-paris-rive-gauche.com/blog/2005/10/18/jacques-louis-david-au-musee-jacquemart-andre-a-paris/ : 23.01.2011</a:t>
            </a:r>
            <a:endParaRPr lang="pt-BR" sz="1000" dirty="0">
              <a:solidFill>
                <a:schemeClr val="bg1">
                  <a:lumMod val="65000"/>
                </a:schemeClr>
              </a:solidFill>
            </a:endParaRPr>
          </a:p>
        </p:txBody>
      </p:sp>
      <p:sp>
        <p:nvSpPr>
          <p:cNvPr id="9" name="CaixaDeTexto 8"/>
          <p:cNvSpPr txBox="1"/>
          <p:nvPr/>
        </p:nvSpPr>
        <p:spPr>
          <a:xfrm>
            <a:off x="180064" y="801280"/>
            <a:ext cx="4535952" cy="5781070"/>
          </a:xfrm>
          <a:prstGeom prst="rect">
            <a:avLst/>
          </a:prstGeom>
          <a:noFill/>
        </p:spPr>
        <p:txBody>
          <a:bodyPr wrap="square" rtlCol="0">
            <a:spAutoFit/>
          </a:bodyPr>
          <a:lstStyle/>
          <a:p>
            <a:pPr algn="just">
              <a:spcAft>
                <a:spcPts val="600"/>
              </a:spcAft>
            </a:pPr>
            <a:r>
              <a:rPr lang="pt-BR" sz="1200" dirty="0" smtClean="0">
                <a:solidFill>
                  <a:schemeClr val="bg1">
                    <a:lumMod val="65000"/>
                  </a:schemeClr>
                </a:solidFill>
              </a:rPr>
              <a:t>“É com a Revolução que a arte passa a ser uma confissão de crença política e agora enfatiza-se, pela primeira vez, que ela deve ser, não ‘mero ornamento na estrutura social’, mas ‘uma parte de suas fundações’ </a:t>
            </a:r>
            <a:r>
              <a:rPr lang="fr-FR" sz="1200" dirty="0" smtClean="0">
                <a:solidFill>
                  <a:schemeClr val="bg1">
                    <a:lumMod val="65000"/>
                  </a:schemeClr>
                </a:solidFill>
              </a:rPr>
              <a:t>(François Benoit: </a:t>
            </a:r>
            <a:r>
              <a:rPr lang="fr-FR" sz="1200" i="1" dirty="0" smtClean="0">
                <a:solidFill>
                  <a:schemeClr val="bg1">
                    <a:lumMod val="65000"/>
                  </a:schemeClr>
                </a:solidFill>
              </a:rPr>
              <a:t>L’Art franç. sous la Révol. et l’Empire</a:t>
            </a:r>
            <a:r>
              <a:rPr lang="fr-FR" sz="1200" dirty="0" smtClean="0">
                <a:solidFill>
                  <a:schemeClr val="bg1">
                    <a:lumMod val="65000"/>
                  </a:schemeClr>
                </a:solidFill>
              </a:rPr>
              <a:t>, 1897, p. 3.). </a:t>
            </a:r>
            <a:r>
              <a:rPr lang="pt-BR" sz="1200" dirty="0" smtClean="0">
                <a:solidFill>
                  <a:schemeClr val="bg1">
                    <a:lumMod val="65000"/>
                  </a:schemeClr>
                </a:solidFill>
              </a:rPr>
              <a:t>[...] Daqui em diante, a cultura da arte constituiu um instrumento de governo e desfrutou a atenção dedicada só aos importantes negócios de estado. [...] David é o criador de uma revolução pessoal, a ‘revolução Davidiana’, que foi, em certa medida, o ponto de partida da arte moderna. [...] Delacroix chamou David de ‘o pai de toda a escola moderna’, sendo-o sob dois aspectos: não apenas como o criador do novo naturalismo burguês, que, especialmente no retrato, deu expressão à seriedade e dignidade da austeridade da perspectiva de vida simples, absolutamente não teatral, mas, além disto e acima de tudo, como o homem que restaurou a pintura narrativa e a representação pictórica dos grandes acontecimentos. [...] O caso de David é de importância especial para a sociologia da arte, por ser provavelmente a refutação mais convincente da tese segundo a qual objetivos políticos práticos e qualidade genuinamente artística são incompatíveis.”</a:t>
            </a:r>
            <a:endParaRPr lang="en-US" sz="1200" dirty="0" smtClean="0">
              <a:solidFill>
                <a:schemeClr val="bg1">
                  <a:lumMod val="65000"/>
                </a:schemeClr>
              </a:solidFill>
            </a:endParaRPr>
          </a:p>
          <a:p>
            <a:pPr algn="r"/>
            <a:r>
              <a:rPr lang="en-US" sz="1000" dirty="0" smtClean="0">
                <a:solidFill>
                  <a:schemeClr val="bg1">
                    <a:lumMod val="65000"/>
                  </a:schemeClr>
                </a:solidFill>
              </a:rPr>
              <a:t>HAUSER, Arnold. </a:t>
            </a:r>
            <a:r>
              <a:rPr lang="en-US" sz="1000" i="1" dirty="0" smtClean="0">
                <a:solidFill>
                  <a:schemeClr val="bg1">
                    <a:lumMod val="65000"/>
                  </a:schemeClr>
                </a:solidFill>
              </a:rPr>
              <a:t>The Social History of art</a:t>
            </a:r>
            <a:r>
              <a:rPr lang="en-US" sz="1000" dirty="0" smtClean="0">
                <a:solidFill>
                  <a:schemeClr val="bg1">
                    <a:lumMod val="65000"/>
                  </a:schemeClr>
                </a:solidFill>
              </a:rPr>
              <a:t>. New York: Alfred A. Knopf, 1952.</a:t>
            </a:r>
          </a:p>
          <a:p>
            <a:pPr algn="r"/>
            <a:r>
              <a:rPr lang="en-US" sz="1000" dirty="0" smtClean="0">
                <a:solidFill>
                  <a:schemeClr val="bg1">
                    <a:lumMod val="65000"/>
                  </a:schemeClr>
                </a:solidFill>
              </a:rPr>
              <a:t>v. 2. p. 638-642.</a:t>
            </a:r>
          </a:p>
          <a:p>
            <a:pPr algn="just"/>
            <a:endParaRPr lang="en-US" sz="1200" dirty="0" smtClean="0">
              <a:solidFill>
                <a:schemeClr val="bg1">
                  <a:lumMod val="65000"/>
                </a:schemeClr>
              </a:solidFill>
            </a:endParaRPr>
          </a:p>
          <a:p>
            <a:pPr algn="just"/>
            <a:endParaRPr lang="en-US" sz="1200" dirty="0" smtClean="0">
              <a:solidFill>
                <a:schemeClr val="bg1">
                  <a:lumMod val="65000"/>
                </a:schemeClr>
              </a:solidFill>
            </a:endParaRPr>
          </a:p>
          <a:p>
            <a:pPr algn="just"/>
            <a:r>
              <a:rPr lang="pt-BR" sz="1200" dirty="0" smtClean="0">
                <a:solidFill>
                  <a:schemeClr val="bg1">
                    <a:lumMod val="65000"/>
                  </a:schemeClr>
                </a:solidFill>
              </a:rPr>
              <a:t>A análise formal não aliena a produção artística e nem reifica a obra de arte (não apresenta os artistas como reféns dos estilos e nem retira a humanidade das obras), pelo contrário, é o caminho específico para o conhecimento crítico sobre a integração entre obras e relações sociais, porque uma obra de arte não é uma abstração temática, é o resultado de um modo social de intervir no mundo, evidente, por exemplo, na liberdade criativa das manchas de Cozens e Turner e na apologia do Estado republicano apresentada por David.</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ChangeArrowheads="1"/>
          </p:cNvSpPr>
          <p:nvPr/>
        </p:nvSpPr>
        <p:spPr bwMode="auto">
          <a:xfrm>
            <a:off x="2339752" y="5990074"/>
            <a:ext cx="6768752"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Rogier van der Weyden; </a:t>
            </a:r>
            <a:r>
              <a:rPr kumimoji="0" lang="pt-BR" sz="1000" b="0" i="1" u="none" strike="noStrike" cap="none" normalizeH="0" baseline="0" dirty="0" smtClean="0">
                <a:ln>
                  <a:noFill/>
                </a:ln>
                <a:solidFill>
                  <a:schemeClr val="bg1">
                    <a:lumMod val="65000"/>
                  </a:schemeClr>
                </a:solidFill>
                <a:effectLst/>
                <a:ea typeface="Calibri" pitchFamily="34" charset="0"/>
                <a:cs typeface="Times New Roman" pitchFamily="18" charset="0"/>
              </a:rPr>
              <a:t>São Lucas desenhando a Virgem</a:t>
            </a: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 Bruxelas, c. 1435-1440; óleo e têmpera s/ madeira; 137,5 x 110, 8 cm</a:t>
            </a:r>
            <a:endParaRPr lang="pt-BR" sz="1000" dirty="0" smtClean="0">
              <a:solidFill>
                <a:schemeClr val="bg1">
                  <a:lumMod val="65000"/>
                </a:schemeClr>
              </a:solidFill>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Museu de Belas Artes; São Francisco; Califórnia; EUA</a:t>
            </a: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www.mfa.org/collections/search_art.asp?recview=true&amp;id=31035&amp;</a:t>
            </a:r>
            <a:r>
              <a:rPr kumimoji="0" lang="pt-BR" sz="1000" b="0" i="0" u="none" strike="noStrike" cap="none" normalizeH="0" baseline="0" dirty="0" err="1" smtClean="0">
                <a:ln>
                  <a:noFill/>
                </a:ln>
                <a:solidFill>
                  <a:schemeClr val="bg1">
                    <a:lumMod val="65000"/>
                  </a:schemeClr>
                </a:solidFill>
                <a:effectLst/>
                <a:ea typeface="Calibri" pitchFamily="34" charset="0"/>
                <a:cs typeface="Times New Roman" pitchFamily="18" charset="0"/>
              </a:rPr>
              <a:t>coll_</a:t>
            </a:r>
            <a:r>
              <a:rPr kumimoji="0" lang="en-US" sz="1000" b="0" i="0" u="none" strike="noStrike" cap="none" normalizeH="0" baseline="0" dirty="0" smtClean="0">
                <a:ln>
                  <a:noFill/>
                </a:ln>
                <a:solidFill>
                  <a:schemeClr val="bg1">
                    <a:lumMod val="65000"/>
                  </a:schemeClr>
                </a:solidFill>
                <a:effectLst/>
                <a:ea typeface="Calibri" pitchFamily="34" charset="0"/>
                <a:cs typeface="Times New Roman" pitchFamily="18" charset="0"/>
              </a:rPr>
              <a:t>keywords=&amp;coll_accession=&amp;coll_name=&amp;coll_artist=&amp;coll_place=&amp;coll_medium=&amp;coll_culture=&amp;coll_classification=&amp;coll_credit=&amp;coll_provenance=&amp;coll_location=&amp;coll_has_images=&amp;coll_on_view=&amp;coll_sort=0&amp;coll_sort_order=0&amp;coll_view=0&amp;coll_package=27208&amp;coll_start=1</a:t>
            </a:r>
            <a:r>
              <a:rPr kumimoji="0" lang="en-US" sz="1000" b="0" i="0" u="none" strike="noStrike" cap="none" normalizeH="0" dirty="0" smtClean="0">
                <a:ln>
                  <a:noFill/>
                </a:ln>
                <a:solidFill>
                  <a:schemeClr val="bg1">
                    <a:lumMod val="65000"/>
                  </a:schemeClr>
                </a:solidFill>
                <a:effectLst/>
                <a:ea typeface="Calibri" pitchFamily="34" charset="0"/>
                <a:cs typeface="Times New Roman" pitchFamily="18" charset="0"/>
              </a:rPr>
              <a:t> </a:t>
            </a:r>
            <a:r>
              <a:rPr kumimoji="0" lang="pt-BR" sz="1000" b="0" i="0" u="none" strike="noStrike" cap="none" normalizeH="0" baseline="0" dirty="0" smtClean="0">
                <a:ln>
                  <a:noFill/>
                </a:ln>
                <a:solidFill>
                  <a:schemeClr val="bg1">
                    <a:lumMod val="65000"/>
                  </a:schemeClr>
                </a:solidFill>
                <a:effectLst/>
                <a:cs typeface="Arial" pitchFamily="34" charset="0"/>
              </a:rPr>
              <a:t>: Acesso em 30.08.2007</a:t>
            </a:r>
          </a:p>
        </p:txBody>
      </p:sp>
      <p:sp>
        <p:nvSpPr>
          <p:cNvPr id="7" name="CaixaDeTexto 6"/>
          <p:cNvSpPr txBox="1"/>
          <p:nvPr/>
        </p:nvSpPr>
        <p:spPr>
          <a:xfrm>
            <a:off x="179512" y="980728"/>
            <a:ext cx="3960440" cy="4893647"/>
          </a:xfrm>
          <a:prstGeom prst="rect">
            <a:avLst/>
          </a:prstGeom>
          <a:noFill/>
        </p:spPr>
        <p:txBody>
          <a:bodyPr wrap="square" rtlCol="0">
            <a:spAutoFit/>
          </a:bodyPr>
          <a:lstStyle/>
          <a:p>
            <a:r>
              <a:rPr lang="pt-BR" sz="1200" dirty="0" smtClean="0">
                <a:solidFill>
                  <a:schemeClr val="bg1">
                    <a:lumMod val="65000"/>
                  </a:schemeClr>
                </a:solidFill>
              </a:rPr>
              <a:t>O tema principal está no centro do plano pictórico, com um emolduramento plástico à sua volta, como no quadro de van der Weyden, que emoldura São Lucas, a Virgem e o menino Jesus à frente de uma paisagem urbana, com os objetos pictóricos destacados das imagens centrais, representados pelos elementos arquitetônicos e decorativos do ambiente: o toldo-dossel, o óculo e a trave formam a parte superior da moldura, as paredes formam as laterais e o chão a base inferior do quadro, fechando toda a pintura, em uma típica simbologia de segurança e completude, com algumas sugestões de abertura representadas pelos vãos na arquitetura, cujas colunas servem como molduras laterais para o espaço de enquadramento dos rostos de São Lucas e da Virgem e das duas figuras humanas centrais no espaço externo, de costas para a cena sagrada, apresentando a aproximação, a distinção e a separação entre os modelos e os mundos divino e humano, com um problema sobre a divisão do espaço e do trabalho a ser discutido e desenvolvido: no plano onde estão os personagens principais, todos os elementos representados são resultantes do trabalho humano e no plano posterior há o encontro do trabalho humano (a cidade) sobre o trabalho divino (a terra), sendo que, nos dois espaços há a presença marcante do trabalho divino representado pelo homem, criado por deus, com sua potência e realização, exemplarmente representadas pela pintura.</a:t>
            </a:r>
            <a:endParaRPr lang="pt-BR" sz="1200" dirty="0">
              <a:solidFill>
                <a:schemeClr val="bg1">
                  <a:lumMod val="65000"/>
                </a:schemeClr>
              </a:solidFill>
            </a:endParaRPr>
          </a:p>
        </p:txBody>
      </p:sp>
      <p:pic>
        <p:nvPicPr>
          <p:cNvPr id="2050" name="Picture 2" descr="C:\Nós\Artistas\Van der Weyden\1435-1440 van der Weyden; São Lucas, linhas do quadro.jpg"/>
          <p:cNvPicPr>
            <a:picLocks noChangeAspect="1" noChangeArrowheads="1"/>
          </p:cNvPicPr>
          <p:nvPr/>
        </p:nvPicPr>
        <p:blipFill>
          <a:blip r:embed="rId3" cstate="print"/>
          <a:srcRect/>
          <a:stretch>
            <a:fillRect/>
          </a:stretch>
        </p:blipFill>
        <p:spPr bwMode="auto">
          <a:xfrm>
            <a:off x="4808106" y="1052736"/>
            <a:ext cx="3796342" cy="4701049"/>
          </a:xfrm>
          <a:prstGeom prst="rect">
            <a:avLst/>
          </a:prstGeom>
          <a:noFill/>
        </p:spPr>
      </p:pic>
      <p:sp>
        <p:nvSpPr>
          <p:cNvPr id="8" name="Rectangle 4"/>
          <p:cNvSpPr>
            <a:spLocks noChangeArrowheads="1"/>
          </p:cNvSpPr>
          <p:nvPr/>
        </p:nvSpPr>
        <p:spPr bwMode="auto">
          <a:xfrm>
            <a:off x="0" y="0"/>
            <a:ext cx="8892480" cy="7232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pt-BR" sz="1400" dirty="0" smtClean="0">
                <a:solidFill>
                  <a:schemeClr val="bg1">
                    <a:lumMod val="65000"/>
                  </a:schemeClr>
                </a:solidFill>
                <a:cs typeface="Arial" pitchFamily="34" charset="0"/>
              </a:rPr>
              <a:t>COMPOSIÇÃO EM QUADRO - 1</a:t>
            </a:r>
          </a:p>
          <a:p>
            <a:pPr marL="0" marR="0" lvl="0" indent="0" algn="ctr" defTabSz="914400" rtl="0" eaLnBrk="0" fontAlgn="base" latinLnBrk="0" hangingPunct="0">
              <a:lnSpc>
                <a:spcPct val="100000"/>
              </a:lnSpc>
              <a:spcBef>
                <a:spcPct val="0"/>
              </a:spcBef>
              <a:spcAft>
                <a:spcPct val="0"/>
              </a:spcAft>
              <a:buClrTx/>
              <a:buSzTx/>
              <a:buFontTx/>
              <a:buNone/>
              <a:tabLst/>
            </a:pPr>
            <a:r>
              <a:rPr lang="pt-BR" sz="1300" i="1" dirty="0" smtClean="0">
                <a:solidFill>
                  <a:schemeClr val="bg1">
                    <a:lumMod val="65000"/>
                  </a:schemeClr>
                </a:solidFill>
                <a:cs typeface="Arial" pitchFamily="34" charset="0"/>
              </a:rPr>
              <a:t>emolduramento</a:t>
            </a:r>
            <a:r>
              <a:rPr lang="pt-BR" sz="1300" dirty="0" smtClean="0">
                <a:solidFill>
                  <a:schemeClr val="bg1">
                    <a:lumMod val="65000"/>
                  </a:schemeClr>
                </a:solidFill>
                <a:cs typeface="Arial" pitchFamily="34" charset="0"/>
              </a:rPr>
              <a:t> plástico total e centralização dos elementos</a:t>
            </a:r>
          </a:p>
          <a:p>
            <a:pPr marL="0" marR="0" lvl="0" indent="0" algn="ctr" defTabSz="914400" rtl="0" eaLnBrk="0" fontAlgn="base" latinLnBrk="0" hangingPunct="0">
              <a:lnSpc>
                <a:spcPct val="100000"/>
              </a:lnSpc>
              <a:spcBef>
                <a:spcPct val="0"/>
              </a:spcBef>
              <a:spcAft>
                <a:spcPct val="0"/>
              </a:spcAft>
              <a:buClrTx/>
              <a:buSzTx/>
              <a:buFontTx/>
              <a:buNone/>
              <a:tabLst/>
            </a:pPr>
            <a:r>
              <a:rPr lang="pt-BR" sz="1300" dirty="0" smtClean="0">
                <a:solidFill>
                  <a:schemeClr val="bg1">
                    <a:lumMod val="65000"/>
                  </a:schemeClr>
                </a:solidFill>
                <a:cs typeface="Arial" pitchFamily="34" charset="0"/>
              </a:rPr>
              <a:t>simetria, relações especulares e rebatimentos, uniformidade e demais características das obras clássicas</a:t>
            </a:r>
            <a:endParaRPr kumimoji="0" lang="pt-BR" sz="1300" b="0" i="0" u="none" strike="noStrike" cap="none" normalizeH="0" baseline="0" dirty="0" smtClean="0">
              <a:ln>
                <a:noFill/>
              </a:ln>
              <a:solidFill>
                <a:schemeClr val="bg1">
                  <a:lumMod val="65000"/>
                </a:schemeClr>
              </a:solidFill>
              <a:effectLst/>
              <a:cs typeface="Arial"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Nós\Artistas\Van der Weyden\1435-1440 Rogier van der Weyden; São Lucas desenhando a Virgem; citação completa nas fontes.jpg"/>
          <p:cNvPicPr>
            <a:picLocks noChangeAspect="1" noChangeArrowheads="1"/>
          </p:cNvPicPr>
          <p:nvPr/>
        </p:nvPicPr>
        <p:blipFill>
          <a:blip r:embed="rId3" cstate="print"/>
          <a:srcRect/>
          <a:stretch>
            <a:fillRect/>
          </a:stretch>
        </p:blipFill>
        <p:spPr bwMode="auto">
          <a:xfrm>
            <a:off x="4067945" y="908720"/>
            <a:ext cx="3960439" cy="4904568"/>
          </a:xfrm>
          <a:prstGeom prst="rect">
            <a:avLst/>
          </a:prstGeom>
          <a:noFill/>
        </p:spPr>
      </p:pic>
      <p:sp>
        <p:nvSpPr>
          <p:cNvPr id="5" name="CaixaDeTexto 4"/>
          <p:cNvSpPr txBox="1"/>
          <p:nvPr/>
        </p:nvSpPr>
        <p:spPr>
          <a:xfrm>
            <a:off x="1115616" y="6165304"/>
            <a:ext cx="6912768" cy="369332"/>
          </a:xfrm>
          <a:prstGeom prst="rect">
            <a:avLst/>
          </a:prstGeom>
          <a:noFill/>
        </p:spPr>
        <p:txBody>
          <a:bodyPr wrap="square" rtlCol="0">
            <a:spAutoFit/>
          </a:bodyPr>
          <a:lstStyle/>
          <a:p>
            <a:endParaRPr lang="pt-BR" dirty="0"/>
          </a:p>
        </p:txBody>
      </p:sp>
      <p:sp>
        <p:nvSpPr>
          <p:cNvPr id="1028" name="Rectangle 4"/>
          <p:cNvSpPr>
            <a:spLocks noChangeArrowheads="1"/>
          </p:cNvSpPr>
          <p:nvPr/>
        </p:nvSpPr>
        <p:spPr bwMode="auto">
          <a:xfrm>
            <a:off x="1907704" y="5963580"/>
            <a:ext cx="7128792" cy="9002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Rogier van der Weyden; </a:t>
            </a:r>
            <a:r>
              <a:rPr kumimoji="0" lang="pt-BR" sz="1050" b="0" i="1" u="none" strike="noStrike" cap="none" normalizeH="0" baseline="0" dirty="0" smtClean="0">
                <a:ln>
                  <a:noFill/>
                </a:ln>
                <a:solidFill>
                  <a:schemeClr val="bg1">
                    <a:lumMod val="65000"/>
                  </a:schemeClr>
                </a:solidFill>
                <a:effectLst/>
                <a:ea typeface="Calibri" pitchFamily="34" charset="0"/>
                <a:cs typeface="Times New Roman" pitchFamily="18" charset="0"/>
              </a:rPr>
              <a:t>São Lucas desenhando a Virgem</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Bruxelas, c. 1435-1440; óleo e têmpera s/ madeira; 137,5 x 110, 8 cm</a:t>
            </a:r>
            <a:endParaRPr lang="pt-BR" sz="1050" dirty="0" smtClean="0">
              <a:solidFill>
                <a:schemeClr val="bg1">
                  <a:lumMod val="65000"/>
                </a:schemeClr>
              </a:solidFill>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Museu de Belas Artes; São Francisco; Califórnia; EUA</a:t>
            </a: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www.mfa.org/collections/search_art.asp?recview=true&amp;id=31035&amp;coll_</a:t>
            </a:r>
            <a:r>
              <a:rPr kumimoji="0" lang="en-US" sz="1050" b="0" i="0" u="none" strike="noStrike" cap="none" normalizeH="0" baseline="0" dirty="0" smtClean="0">
                <a:ln>
                  <a:noFill/>
                </a:ln>
                <a:solidFill>
                  <a:schemeClr val="bg1">
                    <a:lumMod val="65000"/>
                  </a:schemeClr>
                </a:solidFill>
                <a:effectLst/>
                <a:ea typeface="Calibri" pitchFamily="34" charset="0"/>
                <a:cs typeface="Times New Roman" pitchFamily="18" charset="0"/>
              </a:rPr>
              <a:t>keywords=&amp;coll_accession=&amp;coll_name=&amp;coll_artist=&amp;coll_place=&amp;coll_medium=&amp;coll_culture=&amp;coll_classification=&amp;coll_credit=&amp;coll_provenance=&amp;coll_location=&amp;coll_has_images=&amp;coll_on_view=&amp;coll_sort=0&amp;coll_sort_order=0&amp;coll_view=0&amp;coll_package=27208&amp;coll_start=1</a:t>
            </a:r>
            <a:r>
              <a:rPr kumimoji="0" lang="en-US" sz="1050" b="0" i="0" u="none" strike="noStrike" cap="none" normalizeH="0" dirty="0" smtClean="0">
                <a:ln>
                  <a:noFill/>
                </a:ln>
                <a:solidFill>
                  <a:schemeClr val="bg1">
                    <a:lumMod val="65000"/>
                  </a:schemeClr>
                </a:solidFill>
                <a:effectLst/>
                <a:ea typeface="Calibri" pitchFamily="34" charset="0"/>
                <a:cs typeface="Times New Roman" pitchFamily="18" charset="0"/>
              </a:rPr>
              <a:t> </a:t>
            </a:r>
            <a:r>
              <a:rPr kumimoji="0" lang="pt-BR" sz="1050" b="0" i="0" u="none" strike="noStrike" cap="none" normalizeH="0" baseline="0" dirty="0" smtClean="0">
                <a:ln>
                  <a:noFill/>
                </a:ln>
                <a:solidFill>
                  <a:schemeClr val="bg1">
                    <a:lumMod val="65000"/>
                  </a:schemeClr>
                </a:solidFill>
                <a:effectLst/>
                <a:cs typeface="Arial" pitchFamily="34" charset="0"/>
              </a:rPr>
              <a:t>: Acesso em 30.08.2007</a:t>
            </a:r>
          </a:p>
        </p:txBody>
      </p:sp>
      <p:sp>
        <p:nvSpPr>
          <p:cNvPr id="7" name="CaixaDeTexto 6"/>
          <p:cNvSpPr txBox="1"/>
          <p:nvPr/>
        </p:nvSpPr>
        <p:spPr>
          <a:xfrm>
            <a:off x="251520" y="1530658"/>
            <a:ext cx="2880320" cy="3754874"/>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O resultado final é, apesar do tema sagrado, o onipresente trabalho humano, ou melhor, a onipresença do homem sobre o mundo, que, com seu livre arbítrio, concedido por deus, realiza as obras que necessita e lhe interessam, mais especificamente, o desenvolvimento comercial e manufatureiro urbano.</a:t>
            </a:r>
          </a:p>
          <a:p>
            <a:pPr>
              <a:spcAft>
                <a:spcPts val="600"/>
              </a:spcAft>
            </a:pPr>
            <a:r>
              <a:rPr lang="pt-BR" sz="1200" dirty="0" smtClean="0">
                <a:solidFill>
                  <a:schemeClr val="bg1">
                    <a:lumMod val="65000"/>
                  </a:schemeClr>
                </a:solidFill>
              </a:rPr>
              <a:t>Os observadores da pintura passam pela cena sagrada e, semelhantes às duas pessoas pintadas atrás do muro, contemplam a paisagem em um jogo de se transportar para a tela.</a:t>
            </a:r>
          </a:p>
          <a:p>
            <a:pPr>
              <a:spcAft>
                <a:spcPts val="600"/>
              </a:spcAft>
            </a:pPr>
            <a:r>
              <a:rPr lang="pt-BR" sz="1200" dirty="0" smtClean="0">
                <a:solidFill>
                  <a:schemeClr val="bg1">
                    <a:lumMod val="65000"/>
                  </a:schemeClr>
                </a:solidFill>
              </a:rPr>
              <a:t>Esta relação cria uma forte ligação entre a representação da segurança materna e familiar com a segurança da cidade e, certamente, com seu desenvolvimento associado ao desenvolvimento da religião e da igreja.</a:t>
            </a:r>
            <a:endParaRPr lang="pt-BR" sz="1200" dirty="0">
              <a:solidFill>
                <a:schemeClr val="bg1">
                  <a:lumMod val="65000"/>
                </a:schemeClr>
              </a:solidFill>
            </a:endParaRPr>
          </a:p>
        </p:txBody>
      </p:sp>
      <p:sp>
        <p:nvSpPr>
          <p:cNvPr id="9" name="Rectangle 4"/>
          <p:cNvSpPr>
            <a:spLocks noChangeArrowheads="1"/>
          </p:cNvSpPr>
          <p:nvPr/>
        </p:nvSpPr>
        <p:spPr bwMode="auto">
          <a:xfrm>
            <a:off x="0" y="107722"/>
            <a:ext cx="7020272" cy="5078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pt-BR" sz="1400" dirty="0" smtClean="0">
                <a:solidFill>
                  <a:schemeClr val="bg1">
                    <a:lumMod val="65000"/>
                  </a:schemeClr>
                </a:solidFill>
                <a:cs typeface="Arial" pitchFamily="34" charset="0"/>
              </a:rPr>
              <a:t>COMPOSIÇÃO EM QUADRO - 2</a:t>
            </a:r>
          </a:p>
          <a:p>
            <a:pPr marL="0" marR="0" lvl="0" indent="0" algn="ctr" defTabSz="914400" rtl="0" eaLnBrk="0" fontAlgn="base" latinLnBrk="0" hangingPunct="0">
              <a:lnSpc>
                <a:spcPct val="100000"/>
              </a:lnSpc>
              <a:spcBef>
                <a:spcPct val="0"/>
              </a:spcBef>
              <a:spcAft>
                <a:spcPct val="0"/>
              </a:spcAft>
              <a:buClrTx/>
              <a:buSzTx/>
              <a:buFontTx/>
              <a:buNone/>
              <a:tabLst/>
            </a:pPr>
            <a:r>
              <a:rPr lang="pt-BR" sz="1300" dirty="0" smtClean="0">
                <a:solidFill>
                  <a:schemeClr val="bg1">
                    <a:lumMod val="65000"/>
                  </a:schemeClr>
                </a:solidFill>
                <a:cs typeface="Arial" pitchFamily="34" charset="0"/>
              </a:rPr>
              <a:t>estabilidade, segurança e desenvolvimento</a:t>
            </a:r>
            <a:endParaRPr kumimoji="0" lang="pt-BR" sz="1300" b="0" i="0" u="none" strike="noStrike" cap="none" normalizeH="0" baseline="0" dirty="0" smtClean="0">
              <a:ln>
                <a:noFill/>
              </a:ln>
              <a:solidFill>
                <a:schemeClr val="bg1">
                  <a:lumMod val="65000"/>
                </a:schemeClr>
              </a:solidFill>
              <a:effectLst/>
              <a:cs typeface="Arial"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Nós\Artistas\Mestre da vida de S J Batista IT 1325-1350\1330-1340 c. Mestre S J Batista; Batismo de Cristo; têmpera s madeira; 56 x 48,6 x 4,6 cm; Galeria Nacional de Arte; Washington.jpg"/>
          <p:cNvPicPr>
            <a:picLocks noChangeAspect="1" noChangeArrowheads="1"/>
          </p:cNvPicPr>
          <p:nvPr/>
        </p:nvPicPr>
        <p:blipFill>
          <a:blip r:embed="rId3" cstate="print"/>
          <a:srcRect/>
          <a:stretch>
            <a:fillRect/>
          </a:stretch>
        </p:blipFill>
        <p:spPr bwMode="auto">
          <a:xfrm>
            <a:off x="2628000" y="1626421"/>
            <a:ext cx="3852232" cy="4538883"/>
          </a:xfrm>
          <a:prstGeom prst="rect">
            <a:avLst/>
          </a:prstGeom>
          <a:noFill/>
        </p:spPr>
      </p:pic>
      <p:sp>
        <p:nvSpPr>
          <p:cNvPr id="3" name="CaixaDeTexto 2"/>
          <p:cNvSpPr txBox="1"/>
          <p:nvPr/>
        </p:nvSpPr>
        <p:spPr>
          <a:xfrm>
            <a:off x="0" y="6259378"/>
            <a:ext cx="9144000" cy="553998"/>
          </a:xfrm>
          <a:prstGeom prst="rect">
            <a:avLst/>
          </a:prstGeom>
          <a:noFill/>
        </p:spPr>
        <p:txBody>
          <a:bodyPr wrap="square" rtlCol="0">
            <a:spAutoFit/>
          </a:bodyPr>
          <a:lstStyle/>
          <a:p>
            <a:pPr algn="ctr"/>
            <a:r>
              <a:rPr lang="pt-BR" sz="1000" dirty="0" smtClean="0">
                <a:solidFill>
                  <a:schemeClr val="bg1">
                    <a:lumMod val="65000"/>
                  </a:schemeClr>
                </a:solidFill>
              </a:rPr>
              <a:t>Mestre da vida de São João Batista; </a:t>
            </a:r>
            <a:r>
              <a:rPr lang="pt-BR" sz="1000" i="1" dirty="0" smtClean="0">
                <a:solidFill>
                  <a:schemeClr val="bg1">
                    <a:lumMod val="65000"/>
                  </a:schemeClr>
                </a:solidFill>
              </a:rPr>
              <a:t>O batismo de Cristo</a:t>
            </a:r>
            <a:r>
              <a:rPr lang="pt-BR" sz="1000" dirty="0" smtClean="0">
                <a:solidFill>
                  <a:schemeClr val="bg1">
                    <a:lumMod val="65000"/>
                  </a:schemeClr>
                </a:solidFill>
              </a:rPr>
              <a:t>; Rimini, Itália, c. 1330-1340; têmpera s/ madeira; 56 x 48,6 cm</a:t>
            </a:r>
          </a:p>
          <a:p>
            <a:pPr algn="ctr"/>
            <a:r>
              <a:rPr lang="pt-BR" sz="1000" dirty="0" smtClean="0">
                <a:solidFill>
                  <a:schemeClr val="bg1">
                    <a:lumMod val="65000"/>
                  </a:schemeClr>
                </a:solidFill>
              </a:rPr>
              <a:t>Galeria Nacional de Arte; Washington; EUA</a:t>
            </a:r>
          </a:p>
          <a:p>
            <a:pPr algn="ctr"/>
            <a:r>
              <a:rPr lang="pt-BR" sz="1000" dirty="0" smtClean="0">
                <a:solidFill>
                  <a:schemeClr val="bg1">
                    <a:lumMod val="65000"/>
                  </a:schemeClr>
                </a:solidFill>
              </a:rPr>
              <a:t>www.nga.gov/cgi-bin/pinfo?Object=275+0+none : Acesso em 14.05.2009</a:t>
            </a:r>
            <a:endParaRPr lang="pt-BR" sz="1000" dirty="0">
              <a:solidFill>
                <a:schemeClr val="bg1">
                  <a:lumMod val="65000"/>
                </a:schemeClr>
              </a:solidFill>
            </a:endParaRPr>
          </a:p>
        </p:txBody>
      </p:sp>
      <p:sp>
        <p:nvSpPr>
          <p:cNvPr id="4" name="Retângulo 3"/>
          <p:cNvSpPr/>
          <p:nvPr/>
        </p:nvSpPr>
        <p:spPr>
          <a:xfrm>
            <a:off x="0" y="0"/>
            <a:ext cx="9144000" cy="523220"/>
          </a:xfrm>
          <a:prstGeom prst="rect">
            <a:avLst/>
          </a:prstGeom>
        </p:spPr>
        <p:txBody>
          <a:bodyPr wrap="square">
            <a:spAutoFit/>
          </a:bodyPr>
          <a:lstStyle/>
          <a:p>
            <a:pPr lvl="0" algn="ctr"/>
            <a:r>
              <a:rPr lang="pt-BR" sz="1400" dirty="0" smtClean="0">
                <a:solidFill>
                  <a:schemeClr val="bg1">
                    <a:lumMod val="65000"/>
                  </a:schemeClr>
                </a:solidFill>
              </a:rPr>
              <a:t>COMPOSIÇÃO EM “U” - 1</a:t>
            </a:r>
          </a:p>
          <a:p>
            <a:pPr lvl="0" algn="ctr"/>
            <a:r>
              <a:rPr lang="pt-BR" sz="1300" dirty="0" smtClean="0">
                <a:solidFill>
                  <a:schemeClr val="bg1">
                    <a:lumMod val="65000"/>
                  </a:schemeClr>
                </a:solidFill>
              </a:rPr>
              <a:t>salvação representada pela simbologia da parte superior da pintura</a:t>
            </a:r>
            <a:endParaRPr lang="pt-BR" sz="1300" dirty="0">
              <a:solidFill>
                <a:schemeClr val="bg1">
                  <a:lumMod val="65000"/>
                </a:schemeClr>
              </a:solidFill>
            </a:endParaRPr>
          </a:p>
        </p:txBody>
      </p:sp>
      <p:sp>
        <p:nvSpPr>
          <p:cNvPr id="6" name="Retângulo 5"/>
          <p:cNvSpPr/>
          <p:nvPr/>
        </p:nvSpPr>
        <p:spPr>
          <a:xfrm>
            <a:off x="0" y="548680"/>
            <a:ext cx="9144000" cy="830997"/>
          </a:xfrm>
          <a:prstGeom prst="rect">
            <a:avLst/>
          </a:prstGeom>
        </p:spPr>
        <p:txBody>
          <a:bodyPr wrap="square">
            <a:spAutoFit/>
          </a:bodyPr>
          <a:lstStyle/>
          <a:p>
            <a:pPr algn="ctr"/>
            <a:r>
              <a:rPr lang="pt-BR" sz="1200" dirty="0" smtClean="0">
                <a:solidFill>
                  <a:schemeClr val="bg1">
                    <a:lumMod val="65000"/>
                  </a:schemeClr>
                </a:solidFill>
              </a:rPr>
              <a:t>O objeto principal está centralizado no plano plástico </a:t>
            </a:r>
          </a:p>
          <a:p>
            <a:pPr algn="ctr"/>
            <a:r>
              <a:rPr lang="pt-BR" sz="1200" dirty="0" smtClean="0">
                <a:solidFill>
                  <a:schemeClr val="bg1">
                    <a:lumMod val="65000"/>
                  </a:schemeClr>
                </a:solidFill>
              </a:rPr>
              <a:t>e alguns elementos com forma, textura, cor, luz ou tema diferentes deste objeto estão em suas laterais e na parte inferior do quadro, </a:t>
            </a:r>
          </a:p>
          <a:p>
            <a:pPr algn="ctr"/>
            <a:r>
              <a:rPr lang="pt-BR" sz="1200" dirty="0" smtClean="0">
                <a:solidFill>
                  <a:schemeClr val="bg1">
                    <a:lumMod val="65000"/>
                  </a:schemeClr>
                </a:solidFill>
              </a:rPr>
              <a:t>em uma demonstração típica de fechamento nas laterais e parte inferior (humanas) e abertura na parte superior (divina). </a:t>
            </a:r>
          </a:p>
          <a:p>
            <a:pPr algn="ctr"/>
            <a:r>
              <a:rPr lang="pt-BR" sz="1200" dirty="0" smtClean="0">
                <a:solidFill>
                  <a:schemeClr val="bg1">
                    <a:lumMod val="65000"/>
                  </a:schemeClr>
                </a:solidFill>
              </a:rPr>
              <a:t>Geralmente, esta composição é usada em obras com temas religiosos ou marcadas pela religiosidade.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0" y="6259378"/>
            <a:ext cx="9144000" cy="553998"/>
          </a:xfrm>
          <a:prstGeom prst="rect">
            <a:avLst/>
          </a:prstGeom>
          <a:noFill/>
        </p:spPr>
        <p:txBody>
          <a:bodyPr wrap="square" rtlCol="0">
            <a:spAutoFit/>
          </a:bodyPr>
          <a:lstStyle/>
          <a:p>
            <a:pPr algn="ctr"/>
            <a:r>
              <a:rPr lang="pt-BR" sz="1000" dirty="0" smtClean="0">
                <a:solidFill>
                  <a:schemeClr val="bg1">
                    <a:lumMod val="65000"/>
                  </a:schemeClr>
                </a:solidFill>
              </a:rPr>
              <a:t>Mestre da vida de São João Batista; </a:t>
            </a:r>
            <a:r>
              <a:rPr lang="pt-BR" sz="1000" i="1" dirty="0" smtClean="0">
                <a:solidFill>
                  <a:schemeClr val="bg1">
                    <a:lumMod val="65000"/>
                  </a:schemeClr>
                </a:solidFill>
              </a:rPr>
              <a:t>O batismo de Cristo</a:t>
            </a:r>
            <a:r>
              <a:rPr lang="pt-BR" sz="1000" dirty="0" smtClean="0">
                <a:solidFill>
                  <a:schemeClr val="bg1">
                    <a:lumMod val="65000"/>
                  </a:schemeClr>
                </a:solidFill>
              </a:rPr>
              <a:t>; Rimini, Itália, c. 1330-1340; têmpera s/ madeira; 56 x 48,6 cm</a:t>
            </a:r>
          </a:p>
          <a:p>
            <a:pPr algn="ctr"/>
            <a:r>
              <a:rPr lang="pt-BR" sz="1000" dirty="0" smtClean="0">
                <a:solidFill>
                  <a:schemeClr val="bg1">
                    <a:lumMod val="65000"/>
                  </a:schemeClr>
                </a:solidFill>
              </a:rPr>
              <a:t>Galeria Nacional de Arte; Washington; EUA</a:t>
            </a:r>
          </a:p>
          <a:p>
            <a:pPr algn="ctr"/>
            <a:r>
              <a:rPr lang="pt-BR" sz="1000" dirty="0" smtClean="0">
                <a:solidFill>
                  <a:schemeClr val="bg1">
                    <a:lumMod val="65000"/>
                  </a:schemeClr>
                </a:solidFill>
              </a:rPr>
              <a:t>www.nga.gov/cgi-bin/pinfo?Object=275+0+none : Acesso em 14.05.2009</a:t>
            </a:r>
            <a:endParaRPr lang="pt-BR" sz="1000" dirty="0">
              <a:solidFill>
                <a:schemeClr val="bg1">
                  <a:lumMod val="65000"/>
                </a:schemeClr>
              </a:solidFill>
            </a:endParaRPr>
          </a:p>
        </p:txBody>
      </p:sp>
      <p:sp>
        <p:nvSpPr>
          <p:cNvPr id="4" name="Retângulo 3"/>
          <p:cNvSpPr/>
          <p:nvPr/>
        </p:nvSpPr>
        <p:spPr>
          <a:xfrm>
            <a:off x="0" y="0"/>
            <a:ext cx="8532440" cy="523220"/>
          </a:xfrm>
          <a:prstGeom prst="rect">
            <a:avLst/>
          </a:prstGeom>
        </p:spPr>
        <p:txBody>
          <a:bodyPr wrap="square">
            <a:spAutoFit/>
          </a:bodyPr>
          <a:lstStyle/>
          <a:p>
            <a:pPr lvl="0" algn="ctr"/>
            <a:r>
              <a:rPr lang="pt-BR" sz="1400" dirty="0" smtClean="0">
                <a:solidFill>
                  <a:schemeClr val="bg1">
                    <a:lumMod val="65000"/>
                  </a:schemeClr>
                </a:solidFill>
              </a:rPr>
              <a:t>COMPOSIÇÃO EM “U” - 2</a:t>
            </a:r>
          </a:p>
          <a:p>
            <a:pPr lvl="0" algn="ctr"/>
            <a:r>
              <a:rPr lang="pt-BR" sz="1300" dirty="0" smtClean="0">
                <a:solidFill>
                  <a:schemeClr val="bg1">
                    <a:lumMod val="65000"/>
                  </a:schemeClr>
                </a:solidFill>
              </a:rPr>
              <a:t>relações especulares e regularidade para a harmonia dos elementos</a:t>
            </a:r>
            <a:endParaRPr lang="pt-BR" sz="1300" dirty="0">
              <a:solidFill>
                <a:schemeClr val="bg1">
                  <a:lumMod val="65000"/>
                </a:schemeClr>
              </a:solidFill>
            </a:endParaRPr>
          </a:p>
        </p:txBody>
      </p:sp>
      <p:pic>
        <p:nvPicPr>
          <p:cNvPr id="2" name="Picture 2" descr="C:\Nós\Artistas\Mestre da vida de S J Batista IT 1325-1350\Cópia (3) de 1330-1340 c. Mestre S J Batista; Batismo de Cristo; têmpera s madeira; 56 x 48,6 x 4,6 cm; Galeria Nacional de Arte; Washington.jpg"/>
          <p:cNvPicPr>
            <a:picLocks noChangeAspect="1" noChangeArrowheads="1"/>
          </p:cNvPicPr>
          <p:nvPr/>
        </p:nvPicPr>
        <p:blipFill>
          <a:blip r:embed="rId3" cstate="print"/>
          <a:srcRect/>
          <a:stretch>
            <a:fillRect/>
          </a:stretch>
        </p:blipFill>
        <p:spPr bwMode="auto">
          <a:xfrm>
            <a:off x="683568" y="2431328"/>
            <a:ext cx="3168352" cy="3733976"/>
          </a:xfrm>
          <a:prstGeom prst="rect">
            <a:avLst/>
          </a:prstGeom>
          <a:noFill/>
        </p:spPr>
      </p:pic>
      <p:sp>
        <p:nvSpPr>
          <p:cNvPr id="6" name="Retângulo 5"/>
          <p:cNvSpPr/>
          <p:nvPr/>
        </p:nvSpPr>
        <p:spPr>
          <a:xfrm>
            <a:off x="0" y="476672"/>
            <a:ext cx="9144000" cy="1754326"/>
          </a:xfrm>
          <a:prstGeom prst="rect">
            <a:avLst/>
          </a:prstGeom>
        </p:spPr>
        <p:txBody>
          <a:bodyPr wrap="square">
            <a:spAutoFit/>
          </a:bodyPr>
          <a:lstStyle/>
          <a:p>
            <a:pPr algn="just">
              <a:spcAft>
                <a:spcPts val="600"/>
              </a:spcAft>
            </a:pPr>
            <a:r>
              <a:rPr lang="pt-BR" sz="1200" dirty="0" smtClean="0">
                <a:solidFill>
                  <a:schemeClr val="bg1">
                    <a:lumMod val="65000"/>
                  </a:schemeClr>
                </a:solidFill>
              </a:rPr>
              <a:t>N’</a:t>
            </a:r>
            <a:r>
              <a:rPr lang="pt-BR" sz="1200" i="1" dirty="0" smtClean="0">
                <a:solidFill>
                  <a:schemeClr val="bg1">
                    <a:lumMod val="65000"/>
                  </a:schemeClr>
                </a:solidFill>
              </a:rPr>
              <a:t>O batismo de Cristo</a:t>
            </a:r>
            <a:r>
              <a:rPr lang="pt-BR" sz="1200" dirty="0" smtClean="0">
                <a:solidFill>
                  <a:schemeClr val="bg1">
                    <a:lumMod val="65000"/>
                  </a:schemeClr>
                </a:solidFill>
              </a:rPr>
              <a:t>, as partes laterais e inferior do quadro são ocupadas por formas e temas diferentes de Cristo, destacando-o da cena. Ele, por sua posição vertical e cor clara e única sobre um fundo de duas cores mais homogêneo que as laterais, está ligado, por uma linha vertical indicada, diretamente a Deus que, encerrado em meia abóboda azul (referência à infinitude do círculo), coroando a cena, segura um livro de capa vermelha em uma das mãos e com a outra abençoa todos os elementos do quadro, inclusive espalhando-se por meio da ostensiva dominação cromática amarelo-ouro do fundo, que tem um padrão plástico muito elaborado. Cristo nu recebendo o batismo é a figura humana sendo iniciada no mundo sagrado, prestes a ser vestido como os demais personagens da cena, demonstrando que a nudez é uma obra inacabada e indesejável a ser completada pela remição do pecado original. Esta nudez indesejável é um problema moral (porque Cristo é o único personagem nu) e  estético e plástico (porque foi representado no centro inferior, criando um aparente domínio da parte inferior e uma aparente assimetria no quadro).</a:t>
            </a:r>
          </a:p>
        </p:txBody>
      </p:sp>
      <p:pic>
        <p:nvPicPr>
          <p:cNvPr id="7" name="Picture 2" descr="C:\Nós\Artistas\Mestre da vida de S J Batista IT 1325-1350\1330-1340 c. Mestre S J Batista; Batismo de Cristo; detalhe deus mais aproximado.jpg"/>
          <p:cNvPicPr>
            <a:picLocks noChangeAspect="1" noChangeArrowheads="1"/>
          </p:cNvPicPr>
          <p:nvPr/>
        </p:nvPicPr>
        <p:blipFill>
          <a:blip r:embed="rId4" cstate="print"/>
          <a:srcRect/>
          <a:stretch>
            <a:fillRect/>
          </a:stretch>
        </p:blipFill>
        <p:spPr bwMode="auto">
          <a:xfrm>
            <a:off x="4658410" y="2780928"/>
            <a:ext cx="3802022" cy="2376264"/>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72008" y="548680"/>
            <a:ext cx="4139952" cy="6124754"/>
          </a:xfrm>
          <a:prstGeom prst="rect">
            <a:avLst/>
          </a:prstGeom>
          <a:noFill/>
        </p:spPr>
        <p:txBody>
          <a:bodyPr wrap="square" rtlCol="0">
            <a:spAutoFit/>
          </a:bodyPr>
          <a:lstStyle/>
          <a:p>
            <a:pPr algn="just"/>
            <a:r>
              <a:rPr lang="pt-BR" sz="1200" dirty="0" smtClean="0">
                <a:solidFill>
                  <a:schemeClr val="bg1">
                    <a:lumMod val="65000"/>
                  </a:schemeClr>
                </a:solidFill>
              </a:rPr>
              <a:t>Este quadro tem uma aparente centralização no retângulo verde e “faz parte de um conjunto voltado à composição [...]. Escolhi colocar uma forma centralizada, por ser um lugar comum na arte. Foi [um modo] de enfrentar o desafio de quebrar a centralização com a colocação de outras formas” em outros lugares da tela.</a:t>
            </a:r>
            <a:endParaRPr lang="pt-BR" sz="1000" dirty="0" smtClean="0">
              <a:solidFill>
                <a:schemeClr val="bg1">
                  <a:lumMod val="65000"/>
                </a:schemeClr>
              </a:solidFill>
            </a:endParaRPr>
          </a:p>
          <a:p>
            <a:pPr algn="r"/>
            <a:r>
              <a:rPr lang="pt-BR" sz="1000" dirty="0" smtClean="0">
                <a:solidFill>
                  <a:schemeClr val="bg1">
                    <a:lumMod val="65000"/>
                  </a:schemeClr>
                </a:solidFill>
              </a:rPr>
              <a:t>Ana Luísa Guimarães Galvão, 1999.</a:t>
            </a:r>
          </a:p>
          <a:p>
            <a:pPr algn="just"/>
            <a:endParaRPr lang="pt-BR" sz="1200" dirty="0" smtClean="0">
              <a:solidFill>
                <a:schemeClr val="bg1">
                  <a:lumMod val="65000"/>
                </a:schemeClr>
              </a:solidFill>
            </a:endParaRPr>
          </a:p>
          <a:p>
            <a:pPr algn="just">
              <a:spcAft>
                <a:spcPts val="300"/>
              </a:spcAft>
            </a:pPr>
            <a:r>
              <a:rPr lang="pt-BR" sz="1200" dirty="0" smtClean="0">
                <a:solidFill>
                  <a:schemeClr val="bg1">
                    <a:lumMod val="65000"/>
                  </a:schemeClr>
                </a:solidFill>
              </a:rPr>
              <a:t>A composição é um plano quadrado azul manchado com três retângulos irregulares em um arranjo triangular não alinhado aos eixos medianos do plano plástico: o plano verde vertical, (quase centralizado no quadrado azul), chama a atenção junto aos horizontais alaranjado e vermelho, e suas cores luminosas criam, por contraste, uma relação com o marrom vertical, bem menos retangular e quase imperceptível no canto inferior direito.</a:t>
            </a:r>
          </a:p>
          <a:p>
            <a:pPr algn="just">
              <a:spcAft>
                <a:spcPts val="300"/>
              </a:spcAft>
            </a:pPr>
            <a:r>
              <a:rPr lang="pt-BR" sz="1200" dirty="0" smtClean="0">
                <a:solidFill>
                  <a:schemeClr val="bg1">
                    <a:lumMod val="65000"/>
                  </a:schemeClr>
                </a:solidFill>
              </a:rPr>
              <a:t>As laterais da tela são pintadas com o mesmo azul manchado, em um contínuo entre plano frontal e laterais, caracterizando o quadro como uma pintura tridimensional, uma </a:t>
            </a:r>
            <a:r>
              <a:rPr lang="pt-BR" sz="1200" i="1" dirty="0" smtClean="0">
                <a:solidFill>
                  <a:schemeClr val="bg1">
                    <a:lumMod val="65000"/>
                  </a:schemeClr>
                </a:solidFill>
              </a:rPr>
              <a:t>esculpintura</a:t>
            </a:r>
            <a:r>
              <a:rPr lang="pt-BR" sz="1200" dirty="0" smtClean="0">
                <a:solidFill>
                  <a:schemeClr val="bg1">
                    <a:lumMod val="65000"/>
                  </a:schemeClr>
                </a:solidFill>
              </a:rPr>
              <a:t>; este aspecto é importante porque o quadro não tem moldura e pode ser visto de vários pontos, ampliando e tornando bastante complexo o problema plástico, composicional e estético.</a:t>
            </a:r>
          </a:p>
          <a:p>
            <a:pPr algn="just">
              <a:spcAft>
                <a:spcPts val="300"/>
              </a:spcAft>
            </a:pPr>
            <a:r>
              <a:rPr lang="pt-BR" sz="1200" dirty="0" smtClean="0">
                <a:solidFill>
                  <a:schemeClr val="bg1">
                    <a:lumMod val="65000"/>
                  </a:schemeClr>
                </a:solidFill>
              </a:rPr>
              <a:t>A tela é um jogo de composições entre planos, figuras mais aparentes, volumes sutis, variações cromáticas, transparências e interpenetrações de formas e cores.</a:t>
            </a:r>
          </a:p>
          <a:p>
            <a:pPr algn="just">
              <a:spcAft>
                <a:spcPts val="300"/>
              </a:spcAft>
            </a:pPr>
            <a:r>
              <a:rPr lang="pt-BR" sz="1200" dirty="0" smtClean="0">
                <a:solidFill>
                  <a:schemeClr val="bg1">
                    <a:lumMod val="65000"/>
                  </a:schemeClr>
                </a:solidFill>
              </a:rPr>
              <a:t>Apesar da forte centralização do plano verde, a pintura é consideravelmente assimétrica, e, curiosamente, a tensão existente no lado direito força nosso olhar para a esquerda, gerando um movimento bastante dinâmico por todo o espaço da tela.</a:t>
            </a:r>
          </a:p>
          <a:p>
            <a:pPr algn="just"/>
            <a:r>
              <a:rPr lang="pt-BR" sz="1200" dirty="0" smtClean="0">
                <a:solidFill>
                  <a:schemeClr val="bg1">
                    <a:lumMod val="65000"/>
                  </a:schemeClr>
                </a:solidFill>
              </a:rPr>
              <a:t>Esta obra é constituinte a uma história de produção artística iniciada em 1980.</a:t>
            </a:r>
          </a:p>
        </p:txBody>
      </p:sp>
      <p:sp>
        <p:nvSpPr>
          <p:cNvPr id="4" name="CaixaDeTexto 3"/>
          <p:cNvSpPr txBox="1"/>
          <p:nvPr/>
        </p:nvSpPr>
        <p:spPr>
          <a:xfrm>
            <a:off x="0" y="25460"/>
            <a:ext cx="9144000" cy="523220"/>
          </a:xfrm>
          <a:prstGeom prst="rect">
            <a:avLst/>
          </a:prstGeom>
          <a:noFill/>
        </p:spPr>
        <p:txBody>
          <a:bodyPr wrap="square" rtlCol="0">
            <a:spAutoFit/>
          </a:bodyPr>
          <a:lstStyle/>
          <a:p>
            <a:pPr algn="ctr"/>
            <a:r>
              <a:rPr lang="pt-BR" sz="1400" dirty="0" smtClean="0">
                <a:solidFill>
                  <a:schemeClr val="bg1">
                    <a:lumMod val="65000"/>
                  </a:schemeClr>
                </a:solidFill>
              </a:rPr>
              <a:t>COMPOSIÇÃO E FORMAS NAS OBRAS DE ARTES PLÁSTICAS - 2</a:t>
            </a:r>
          </a:p>
          <a:p>
            <a:pPr algn="ctr"/>
            <a:r>
              <a:rPr lang="pt-BR" sz="1300" dirty="0" smtClean="0">
                <a:solidFill>
                  <a:schemeClr val="bg1">
                    <a:lumMod val="65000"/>
                  </a:schemeClr>
                </a:solidFill>
              </a:rPr>
              <a:t>planos das formas e da composição e eixos medianos da tela</a:t>
            </a:r>
            <a:endParaRPr lang="pt-BR" sz="1300" dirty="0">
              <a:solidFill>
                <a:schemeClr val="bg1">
                  <a:lumMod val="65000"/>
                </a:schemeClr>
              </a:solidFill>
            </a:endParaRPr>
          </a:p>
        </p:txBody>
      </p:sp>
      <p:pic>
        <p:nvPicPr>
          <p:cNvPr id="5" name="Picture 2" descr="C:\Nós\William\História da arte\Composição e formas - slides\Ana\ana, planos e linhas composicionais\0 cópia 1 digitalizada, + escura - Cópia (21).jpg"/>
          <p:cNvPicPr>
            <a:picLocks noChangeAspect="1" noChangeArrowheads="1"/>
          </p:cNvPicPr>
          <p:nvPr/>
        </p:nvPicPr>
        <p:blipFill>
          <a:blip r:embed="rId3" cstate="print">
            <a:lum bright="5000" contrast="4000"/>
          </a:blip>
          <a:srcRect/>
          <a:stretch>
            <a:fillRect/>
          </a:stretch>
        </p:blipFill>
        <p:spPr bwMode="auto">
          <a:xfrm>
            <a:off x="4420268" y="764944"/>
            <a:ext cx="2167956" cy="2160000"/>
          </a:xfrm>
          <a:prstGeom prst="rect">
            <a:avLst/>
          </a:prstGeom>
          <a:noFill/>
        </p:spPr>
      </p:pic>
      <p:pic>
        <p:nvPicPr>
          <p:cNvPr id="6" name="Picture 3" descr="C:\Nós\William\História da arte\Composição e formas - slides\Ana\ana, planos e linhas composicionais\0 cópia 1 digitalizada, + escura - Cópia (50).jpg"/>
          <p:cNvPicPr>
            <a:picLocks noChangeAspect="1" noChangeArrowheads="1"/>
          </p:cNvPicPr>
          <p:nvPr/>
        </p:nvPicPr>
        <p:blipFill>
          <a:blip r:embed="rId4" cstate="print">
            <a:lum bright="5000" contrast="4000"/>
          </a:blip>
          <a:srcRect/>
          <a:stretch>
            <a:fillRect/>
          </a:stretch>
        </p:blipFill>
        <p:spPr bwMode="auto">
          <a:xfrm>
            <a:off x="6796533" y="764944"/>
            <a:ext cx="2167955" cy="2160000"/>
          </a:xfrm>
          <a:prstGeom prst="rect">
            <a:avLst/>
          </a:prstGeom>
          <a:noFill/>
        </p:spPr>
      </p:pic>
      <p:pic>
        <p:nvPicPr>
          <p:cNvPr id="7" name="Picture 4" descr="C:\Nós\William\História da arte\Composição e formas - slides\Ana\ana, planos e linhas composicionais\0 cópia 1 digitalizada, + escura - Cópia (60) - Cópia.jpg"/>
          <p:cNvPicPr>
            <a:picLocks noChangeAspect="1" noChangeArrowheads="1"/>
          </p:cNvPicPr>
          <p:nvPr/>
        </p:nvPicPr>
        <p:blipFill>
          <a:blip r:embed="rId5" cstate="print">
            <a:lum bright="5000" contrast="4000"/>
          </a:blip>
          <a:srcRect/>
          <a:stretch>
            <a:fillRect/>
          </a:stretch>
        </p:blipFill>
        <p:spPr bwMode="auto">
          <a:xfrm>
            <a:off x="4420269" y="3069200"/>
            <a:ext cx="2167955" cy="2160000"/>
          </a:xfrm>
          <a:prstGeom prst="rect">
            <a:avLst/>
          </a:prstGeom>
          <a:noFill/>
        </p:spPr>
      </p:pic>
      <p:pic>
        <p:nvPicPr>
          <p:cNvPr id="8" name="Picture 5" descr="C:\Nós\William\História da arte\Composição e formas - slides\Ana\ana, planos e linhas composicionais\0 cópia 1 digitalizada, + escura - Cópia (70) - Cópia.jpg"/>
          <p:cNvPicPr>
            <a:picLocks noChangeAspect="1" noChangeArrowheads="1"/>
          </p:cNvPicPr>
          <p:nvPr/>
        </p:nvPicPr>
        <p:blipFill>
          <a:blip r:embed="rId6" cstate="print">
            <a:lum bright="5000" contrast="4000"/>
          </a:blip>
          <a:srcRect/>
          <a:stretch>
            <a:fillRect/>
          </a:stretch>
        </p:blipFill>
        <p:spPr bwMode="auto">
          <a:xfrm>
            <a:off x="6796533" y="3069200"/>
            <a:ext cx="2167955" cy="2160000"/>
          </a:xfrm>
          <a:prstGeom prst="rect">
            <a:avLst/>
          </a:prstGeom>
          <a:noFill/>
        </p:spPr>
      </p:pic>
      <p:pic>
        <p:nvPicPr>
          <p:cNvPr id="9" name="Picture 3" descr="C:\Nós\William\História da arte\Composição e formas - slides\Ana\ana, planos e linhas composicionais\IMG_5128 - Cópia (3) - Cópia - Cópia.JPG"/>
          <p:cNvPicPr>
            <a:picLocks noChangeAspect="1" noChangeArrowheads="1"/>
          </p:cNvPicPr>
          <p:nvPr/>
        </p:nvPicPr>
        <p:blipFill>
          <a:blip r:embed="rId7" cstate="print">
            <a:lum bright="5000" contrast="4000"/>
          </a:blip>
          <a:srcRect/>
          <a:stretch>
            <a:fillRect/>
          </a:stretch>
        </p:blipFill>
        <p:spPr bwMode="auto">
          <a:xfrm>
            <a:off x="5436096" y="5362964"/>
            <a:ext cx="2484000" cy="790791"/>
          </a:xfrm>
          <a:prstGeom prst="rect">
            <a:avLst/>
          </a:prstGeom>
          <a:noFill/>
        </p:spPr>
      </p:pic>
      <p:sp>
        <p:nvSpPr>
          <p:cNvPr id="10" name="CaixaDeTexto 9"/>
          <p:cNvSpPr txBox="1"/>
          <p:nvPr/>
        </p:nvSpPr>
        <p:spPr>
          <a:xfrm>
            <a:off x="4788024" y="6259378"/>
            <a:ext cx="3744416" cy="577081"/>
          </a:xfrm>
          <a:prstGeom prst="rect">
            <a:avLst/>
          </a:prstGeom>
          <a:noFill/>
        </p:spPr>
        <p:txBody>
          <a:bodyPr wrap="square" rtlCol="0">
            <a:spAutoFit/>
          </a:bodyPr>
          <a:lstStyle/>
          <a:p>
            <a:pPr algn="ctr"/>
            <a:r>
              <a:rPr lang="pt-BR" sz="1050" dirty="0" smtClean="0">
                <a:solidFill>
                  <a:schemeClr val="bg1">
                    <a:lumMod val="65000"/>
                  </a:schemeClr>
                </a:solidFill>
              </a:rPr>
              <a:t>Ana Luísa Guimarães Galvão; </a:t>
            </a:r>
            <a:r>
              <a:rPr lang="pt-BR" sz="1050" i="1" dirty="0" smtClean="0">
                <a:solidFill>
                  <a:schemeClr val="bg1">
                    <a:lumMod val="65000"/>
                  </a:schemeClr>
                </a:solidFill>
              </a:rPr>
              <a:t>st</a:t>
            </a:r>
            <a:r>
              <a:rPr lang="pt-BR" sz="1050" dirty="0" smtClean="0">
                <a:solidFill>
                  <a:schemeClr val="bg1">
                    <a:lumMod val="65000"/>
                  </a:schemeClr>
                </a:solidFill>
              </a:rPr>
              <a:t>; Belo Horizonte, BR, 1999</a:t>
            </a:r>
          </a:p>
          <a:p>
            <a:pPr algn="ctr"/>
            <a:r>
              <a:rPr lang="pt-BR" sz="1050" dirty="0" smtClean="0">
                <a:solidFill>
                  <a:schemeClr val="bg1">
                    <a:lumMod val="65000"/>
                  </a:schemeClr>
                </a:solidFill>
              </a:rPr>
              <a:t>tinta acrílica s/ tela; 15,9 x 15,9 x 3,7; col. part.</a:t>
            </a:r>
          </a:p>
          <a:p>
            <a:pPr algn="ctr"/>
            <a:r>
              <a:rPr lang="pt-BR" sz="1050" dirty="0" smtClean="0">
                <a:solidFill>
                  <a:schemeClr val="bg1">
                    <a:lumMod val="65000"/>
                  </a:schemeClr>
                </a:solidFill>
              </a:rPr>
              <a:t>www.guimaraesgalvao.com</a:t>
            </a:r>
            <a:endParaRPr lang="pt-BR" sz="105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4536000" y="5976000"/>
            <a:ext cx="4536504" cy="707886"/>
          </a:xfrm>
          <a:prstGeom prst="rect">
            <a:avLst/>
          </a:prstGeom>
          <a:noFill/>
        </p:spPr>
        <p:txBody>
          <a:bodyPr wrap="square" rtlCol="0">
            <a:spAutoFit/>
          </a:bodyPr>
          <a:lstStyle/>
          <a:p>
            <a:pPr algn="ctr"/>
            <a:r>
              <a:rPr lang="pt-BR" sz="1000" dirty="0" smtClean="0">
                <a:solidFill>
                  <a:schemeClr val="bg1">
                    <a:lumMod val="65000"/>
                  </a:schemeClr>
                </a:solidFill>
              </a:rPr>
              <a:t>Mestre da vida de São João Batista; </a:t>
            </a:r>
            <a:r>
              <a:rPr lang="pt-BR" sz="1000" i="1" dirty="0" smtClean="0">
                <a:solidFill>
                  <a:schemeClr val="bg1">
                    <a:lumMod val="65000"/>
                  </a:schemeClr>
                </a:solidFill>
              </a:rPr>
              <a:t>O batismo de Cristo</a:t>
            </a:r>
            <a:r>
              <a:rPr lang="pt-BR" sz="1000" dirty="0" smtClean="0">
                <a:solidFill>
                  <a:schemeClr val="bg1">
                    <a:lumMod val="65000"/>
                  </a:schemeClr>
                </a:solidFill>
              </a:rPr>
              <a:t>; Rimini, Itália, c. 1330-1340; têmpera s/ madeira; 56 x 48,6 cm</a:t>
            </a:r>
          </a:p>
          <a:p>
            <a:pPr algn="ctr"/>
            <a:r>
              <a:rPr lang="pt-BR" sz="1000" dirty="0" smtClean="0">
                <a:solidFill>
                  <a:schemeClr val="bg1">
                    <a:lumMod val="65000"/>
                  </a:schemeClr>
                </a:solidFill>
              </a:rPr>
              <a:t>Galeria Nacional de Arte; Washington; EUA</a:t>
            </a:r>
          </a:p>
          <a:p>
            <a:pPr algn="ctr"/>
            <a:r>
              <a:rPr lang="pt-BR" sz="1000" dirty="0" smtClean="0">
                <a:solidFill>
                  <a:schemeClr val="bg1">
                    <a:lumMod val="65000"/>
                  </a:schemeClr>
                </a:solidFill>
              </a:rPr>
              <a:t>www.nga.gov/cgi-bin/pinfo?Object=275+0+none : Acesso em 14.05.2009</a:t>
            </a:r>
            <a:endParaRPr lang="pt-BR" sz="1000" dirty="0">
              <a:solidFill>
                <a:schemeClr val="bg1">
                  <a:lumMod val="65000"/>
                </a:schemeClr>
              </a:solidFill>
            </a:endParaRPr>
          </a:p>
        </p:txBody>
      </p:sp>
      <p:sp>
        <p:nvSpPr>
          <p:cNvPr id="4" name="Retângulo 3"/>
          <p:cNvSpPr/>
          <p:nvPr/>
        </p:nvSpPr>
        <p:spPr>
          <a:xfrm>
            <a:off x="0" y="0"/>
            <a:ext cx="9144000" cy="523220"/>
          </a:xfrm>
          <a:prstGeom prst="rect">
            <a:avLst/>
          </a:prstGeom>
        </p:spPr>
        <p:txBody>
          <a:bodyPr wrap="square">
            <a:spAutoFit/>
          </a:bodyPr>
          <a:lstStyle/>
          <a:p>
            <a:pPr lvl="0" algn="ctr"/>
            <a:r>
              <a:rPr lang="pt-BR" sz="1400" dirty="0" smtClean="0">
                <a:solidFill>
                  <a:schemeClr val="bg1">
                    <a:lumMod val="65000"/>
                  </a:schemeClr>
                </a:solidFill>
              </a:rPr>
              <a:t>COMPOSIÇÃO EM “U” - 3</a:t>
            </a:r>
          </a:p>
          <a:p>
            <a:pPr lvl="0" algn="ctr"/>
            <a:r>
              <a:rPr lang="pt-BR" sz="1300" dirty="0" smtClean="0">
                <a:solidFill>
                  <a:schemeClr val="bg1">
                    <a:lumMod val="65000"/>
                  </a:schemeClr>
                </a:solidFill>
              </a:rPr>
              <a:t>quantidade, lugares e tipos dos elementos para o equilíbrio entre formal e simbólico</a:t>
            </a:r>
            <a:endParaRPr lang="pt-BR" sz="1300" dirty="0">
              <a:solidFill>
                <a:schemeClr val="bg1">
                  <a:lumMod val="65000"/>
                </a:schemeClr>
              </a:solidFill>
            </a:endParaRPr>
          </a:p>
        </p:txBody>
      </p:sp>
      <p:sp>
        <p:nvSpPr>
          <p:cNvPr id="6" name="Retângulo 5"/>
          <p:cNvSpPr/>
          <p:nvPr/>
        </p:nvSpPr>
        <p:spPr>
          <a:xfrm>
            <a:off x="179512" y="749017"/>
            <a:ext cx="4104456" cy="5632311"/>
          </a:xfrm>
          <a:prstGeom prst="rect">
            <a:avLst/>
          </a:prstGeom>
        </p:spPr>
        <p:txBody>
          <a:bodyPr wrap="square">
            <a:spAutoFit/>
          </a:bodyPr>
          <a:lstStyle/>
          <a:p>
            <a:pPr>
              <a:spcAft>
                <a:spcPts val="600"/>
              </a:spcAft>
            </a:pPr>
            <a:r>
              <a:rPr lang="pt-BR" sz="1200" dirty="0" smtClean="0">
                <a:solidFill>
                  <a:schemeClr val="bg1">
                    <a:lumMod val="65000"/>
                  </a:schemeClr>
                </a:solidFill>
              </a:rPr>
              <a:t>Cristo foi colocado mais embaixo que os anjos e S. João Batista, que tem um pé mais baixo que os pés dos anjos e mais alto que os pés de Cristo, e o outro pé mais alto que os pés dos anjos, assim como, a parte da montanha onde está é mais escarpada que a parte onde estão os anjos, tanto por uma compensação composicional de um lado ter uma figura e mais contraste ser equilibrado com o lado oposto que tem duas figuras e menos contraste, quanto pelo fato de S. João Batista (um homem santificado batizando Cristo) em um terreno menor e mais perigoso e os anjos (figuras celestiais) em um terreno maior e mais estável, que possui algumas escarpas para manter certa associação com o lado oposto. Deus está no centro superior e Cristo no centro inferior. No lado esquerdo há uma figura e uma árvore e no lado direito duas figuras e duas árvores (três é um símbolo fundamental para a religião cristã, por ser a representação numérica da Santíssima Trindade), formando um jogo regular, neste caso análogo à simetria por causa da repetição do número de elementos destacados e pela história da cena, em que S. João Batista põe sua mão em Cristo ligando-o diretamente ao lado esquerdo do quadro e realizando uma simulação da simetria pela proximidade de duas figuras terrenas e divinas de um lado em equilíbrio do tipo simétrico com duas figuras apenas celestiais do outro, criando, também, uma conclusão bem elaborada do número quatro (que tem significações simbólicas ligadas ao quadrado e à cruz, simbolizando a solidez, o tangível, o sensível, a terra, o universo criado ― céu e terra, a estabilidade perfeita e tudo que indique perfeição, completude e sensibilidade) e do retângulo (que é relacionado ao segmento áureo e tem a significação simbólica geral do quadrado).</a:t>
            </a:r>
            <a:endParaRPr lang="pt-BR" sz="1200" dirty="0">
              <a:solidFill>
                <a:schemeClr val="bg1">
                  <a:lumMod val="65000"/>
                </a:schemeClr>
              </a:solidFill>
            </a:endParaRPr>
          </a:p>
        </p:txBody>
      </p:sp>
      <p:pic>
        <p:nvPicPr>
          <p:cNvPr id="7" name="Picture 2" descr="C:\Nós\Artistas\Mestre da vida de S J Batista IT 1325-1350\teste de cor\1330-1340 c. Mestre S J Batista; Batismo de Cristo; têmpera s madeira; 56 x 48,6 x 4,6 cm; Galeria Nacional de Arte; Washington.jpg"/>
          <p:cNvPicPr>
            <a:picLocks noChangeAspect="1" noChangeArrowheads="1"/>
          </p:cNvPicPr>
          <p:nvPr/>
        </p:nvPicPr>
        <p:blipFill>
          <a:blip r:embed="rId3" cstate="print"/>
          <a:srcRect/>
          <a:stretch>
            <a:fillRect/>
          </a:stretch>
        </p:blipFill>
        <p:spPr bwMode="auto">
          <a:xfrm>
            <a:off x="4932000" y="1196752"/>
            <a:ext cx="3766900" cy="4438808"/>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0" y="6413266"/>
            <a:ext cx="9144000" cy="400110"/>
          </a:xfrm>
          <a:prstGeom prst="rect">
            <a:avLst/>
          </a:prstGeom>
          <a:noFill/>
        </p:spPr>
        <p:txBody>
          <a:bodyPr wrap="square" rtlCol="0">
            <a:spAutoFit/>
          </a:bodyPr>
          <a:lstStyle/>
          <a:p>
            <a:pPr algn="ctr"/>
            <a:r>
              <a:rPr lang="pt-BR" sz="1000" dirty="0" smtClean="0">
                <a:solidFill>
                  <a:schemeClr val="bg1">
                    <a:lumMod val="65000"/>
                  </a:schemeClr>
                </a:solidFill>
              </a:rPr>
              <a:t>Mestre da vida de São João Batista; </a:t>
            </a:r>
            <a:r>
              <a:rPr lang="pt-BR" sz="1000" i="1" dirty="0" smtClean="0">
                <a:solidFill>
                  <a:schemeClr val="bg1">
                    <a:lumMod val="65000"/>
                  </a:schemeClr>
                </a:solidFill>
              </a:rPr>
              <a:t>O batismo de Cristo</a:t>
            </a:r>
            <a:r>
              <a:rPr lang="pt-BR" sz="1000" dirty="0" smtClean="0">
                <a:solidFill>
                  <a:schemeClr val="bg1">
                    <a:lumMod val="65000"/>
                  </a:schemeClr>
                </a:solidFill>
              </a:rPr>
              <a:t>; Rimini, Itália, c. 1330-1340; têmpera s/ madeira; 56 x 48,6 cm; Galeria Nacional de Arte; Washington; EUA</a:t>
            </a:r>
          </a:p>
          <a:p>
            <a:pPr algn="ctr"/>
            <a:r>
              <a:rPr lang="pt-BR" sz="1000" dirty="0" smtClean="0">
                <a:solidFill>
                  <a:schemeClr val="bg1">
                    <a:lumMod val="65000"/>
                  </a:schemeClr>
                </a:solidFill>
              </a:rPr>
              <a:t>www.nga.gov/cgi-bin/pinfo?Object=275+0+none : Acesso em 14.05.2009</a:t>
            </a:r>
            <a:endParaRPr lang="pt-BR" sz="1000" dirty="0">
              <a:solidFill>
                <a:schemeClr val="bg1">
                  <a:lumMod val="65000"/>
                </a:schemeClr>
              </a:solidFill>
            </a:endParaRPr>
          </a:p>
        </p:txBody>
      </p:sp>
      <p:sp>
        <p:nvSpPr>
          <p:cNvPr id="4" name="Retângulo 3"/>
          <p:cNvSpPr/>
          <p:nvPr/>
        </p:nvSpPr>
        <p:spPr>
          <a:xfrm>
            <a:off x="0" y="0"/>
            <a:ext cx="9144000" cy="523220"/>
          </a:xfrm>
          <a:prstGeom prst="rect">
            <a:avLst/>
          </a:prstGeom>
        </p:spPr>
        <p:txBody>
          <a:bodyPr wrap="square">
            <a:spAutoFit/>
          </a:bodyPr>
          <a:lstStyle/>
          <a:p>
            <a:pPr lvl="0" algn="ctr"/>
            <a:r>
              <a:rPr lang="pt-BR" sz="1400" dirty="0" smtClean="0">
                <a:solidFill>
                  <a:schemeClr val="bg1">
                    <a:lumMod val="65000"/>
                  </a:schemeClr>
                </a:solidFill>
              </a:rPr>
              <a:t>COMPOSIÇÃO EM “U” - 4</a:t>
            </a:r>
          </a:p>
          <a:p>
            <a:pPr lvl="0" algn="ctr"/>
            <a:r>
              <a:rPr lang="pt-BR" sz="1300" dirty="0" smtClean="0">
                <a:solidFill>
                  <a:schemeClr val="bg1">
                    <a:lumMod val="65000"/>
                  </a:schemeClr>
                </a:solidFill>
              </a:rPr>
              <a:t>complexidade humana</a:t>
            </a:r>
            <a:endParaRPr lang="pt-BR" sz="1300" dirty="0">
              <a:solidFill>
                <a:schemeClr val="bg1">
                  <a:lumMod val="65000"/>
                </a:schemeClr>
              </a:solidFill>
            </a:endParaRPr>
          </a:p>
        </p:txBody>
      </p:sp>
      <p:sp>
        <p:nvSpPr>
          <p:cNvPr id="6" name="Retângulo 5"/>
          <p:cNvSpPr/>
          <p:nvPr/>
        </p:nvSpPr>
        <p:spPr>
          <a:xfrm>
            <a:off x="0" y="548680"/>
            <a:ext cx="9144000" cy="276999"/>
          </a:xfrm>
          <a:prstGeom prst="rect">
            <a:avLst/>
          </a:prstGeom>
        </p:spPr>
        <p:txBody>
          <a:bodyPr wrap="square">
            <a:spAutoFit/>
          </a:bodyPr>
          <a:lstStyle/>
          <a:p>
            <a:pPr algn="ctr">
              <a:spcAft>
                <a:spcPts val="600"/>
              </a:spcAft>
            </a:pPr>
            <a:r>
              <a:rPr lang="pt-BR" sz="1200" dirty="0" smtClean="0">
                <a:solidFill>
                  <a:schemeClr val="bg1">
                    <a:lumMod val="65000"/>
                  </a:schemeClr>
                </a:solidFill>
              </a:rPr>
              <a:t>A composição é um conjunto complexo de triângulos cruzados, fragmentos de triângulos, retângulos e linhas direcionadoras físicas e indicadas.</a:t>
            </a:r>
          </a:p>
        </p:txBody>
      </p:sp>
      <p:pic>
        <p:nvPicPr>
          <p:cNvPr id="8" name="Picture 2" descr="C:\Nós\Artistas\Mestre da vida de S J Batista IT 1325-1350\teste de cor\Cópia (5) de 1330-1340 c. Mestre S J Batista; Batismo de Cristo; têmpera s madeira; 56 x 48,6 x 4,6 cm; Galeria Nacional de Arte; Washington - Cópia.jpg"/>
          <p:cNvPicPr>
            <a:picLocks noChangeAspect="1" noChangeArrowheads="1"/>
          </p:cNvPicPr>
          <p:nvPr/>
        </p:nvPicPr>
        <p:blipFill>
          <a:blip r:embed="rId3" cstate="print"/>
          <a:srcRect/>
          <a:stretch>
            <a:fillRect/>
          </a:stretch>
        </p:blipFill>
        <p:spPr bwMode="auto">
          <a:xfrm>
            <a:off x="272980" y="1052736"/>
            <a:ext cx="2138780" cy="2520280"/>
          </a:xfrm>
          <a:prstGeom prst="rect">
            <a:avLst/>
          </a:prstGeom>
          <a:noFill/>
        </p:spPr>
      </p:pic>
      <p:pic>
        <p:nvPicPr>
          <p:cNvPr id="9" name="Picture 4" descr="C:\Nós\Artistas\Mestre da vida de S J Batista IT 1325-1350\teste de cor\Cópia (4) de 1330-1340 c. Mestre S J Batista; Batismo de Cristo; têmpera s madeira; 56 x 48,6 x 4,6 cm; Galeria Nacional de Arte; Washington.jpg"/>
          <p:cNvPicPr>
            <a:picLocks noChangeAspect="1" noChangeArrowheads="1"/>
          </p:cNvPicPr>
          <p:nvPr/>
        </p:nvPicPr>
        <p:blipFill>
          <a:blip r:embed="rId4" cstate="print"/>
          <a:srcRect/>
          <a:stretch>
            <a:fillRect/>
          </a:stretch>
        </p:blipFill>
        <p:spPr bwMode="auto">
          <a:xfrm>
            <a:off x="272980" y="3789040"/>
            <a:ext cx="2138780" cy="2520280"/>
          </a:xfrm>
          <a:prstGeom prst="rect">
            <a:avLst/>
          </a:prstGeom>
          <a:noFill/>
        </p:spPr>
      </p:pic>
      <p:pic>
        <p:nvPicPr>
          <p:cNvPr id="10" name="Picture 3" descr="C:\Nós\Artistas\Mestre da vida de S J Batista IT 1325-1350\1330-1340 c. Mestre S J Batista; Batismo de Cristo; detalhe batismo.jpg"/>
          <p:cNvPicPr>
            <a:picLocks noChangeAspect="1" noChangeArrowheads="1"/>
          </p:cNvPicPr>
          <p:nvPr/>
        </p:nvPicPr>
        <p:blipFill>
          <a:blip r:embed="rId5" cstate="print"/>
          <a:srcRect/>
          <a:stretch>
            <a:fillRect/>
          </a:stretch>
        </p:blipFill>
        <p:spPr bwMode="auto">
          <a:xfrm>
            <a:off x="2915816" y="4005064"/>
            <a:ext cx="2880322" cy="2160240"/>
          </a:xfrm>
          <a:prstGeom prst="rect">
            <a:avLst/>
          </a:prstGeom>
          <a:noFill/>
        </p:spPr>
      </p:pic>
      <p:pic>
        <p:nvPicPr>
          <p:cNvPr id="11" name="Picture 2" descr="C:\Nós\Artistas\Mestre da vida de S J Batista IT 1325-1350\1330-1340 c. Mestre S J Batista; Batismo de Cristo; detalhe anjos.jpg"/>
          <p:cNvPicPr>
            <a:picLocks noChangeAspect="1" noChangeArrowheads="1"/>
          </p:cNvPicPr>
          <p:nvPr/>
        </p:nvPicPr>
        <p:blipFill>
          <a:blip r:embed="rId6" cstate="print"/>
          <a:srcRect r="1363"/>
          <a:stretch>
            <a:fillRect/>
          </a:stretch>
        </p:blipFill>
        <p:spPr bwMode="auto">
          <a:xfrm>
            <a:off x="6445891" y="4032000"/>
            <a:ext cx="2230565" cy="1696022"/>
          </a:xfrm>
          <a:prstGeom prst="rect">
            <a:avLst/>
          </a:prstGeom>
          <a:noFill/>
        </p:spPr>
      </p:pic>
      <p:sp>
        <p:nvSpPr>
          <p:cNvPr id="12" name="Retângulo 11"/>
          <p:cNvSpPr/>
          <p:nvPr/>
        </p:nvSpPr>
        <p:spPr>
          <a:xfrm>
            <a:off x="2699792" y="980728"/>
            <a:ext cx="6264696" cy="2754600"/>
          </a:xfrm>
          <a:prstGeom prst="rect">
            <a:avLst/>
          </a:prstGeom>
        </p:spPr>
        <p:txBody>
          <a:bodyPr wrap="square">
            <a:spAutoFit/>
          </a:bodyPr>
          <a:lstStyle/>
          <a:p>
            <a:pPr>
              <a:spcAft>
                <a:spcPts val="600"/>
              </a:spcAft>
            </a:pPr>
            <a:r>
              <a:rPr lang="pt-BR" sz="1200" dirty="0" smtClean="0">
                <a:solidFill>
                  <a:schemeClr val="bg1">
                    <a:lumMod val="65000"/>
                  </a:schemeClr>
                </a:solidFill>
              </a:rPr>
              <a:t>É importante notar que as figuras são bastante realistas, anunciando um naturalismo mais fiel às aparências dos temas, que será desenvolvido nos séculos seguintes, e que a roupa e o manto do anjo em primeiro plano e a moldura plástica em torno de todo o quadro têm motivos geométricos muito elaborados, em uma exuberante demonstração de domínio técnico da pintura naturalista e da decoração abstrata, algo muito além do proclamado didatismo funcional das imagens religiosas medievais e pré-renascentistas.</a:t>
            </a:r>
          </a:p>
          <a:p>
            <a:r>
              <a:rPr lang="pt-BR" sz="1200" dirty="0" smtClean="0">
                <a:solidFill>
                  <a:schemeClr val="bg1">
                    <a:lumMod val="65000"/>
                  </a:schemeClr>
                </a:solidFill>
              </a:rPr>
              <a:t>O significado geral da obra é claro: a única salvação ou solução é o mundo superior divino (mediado pelo homem) ou, em outros quadros de temas não religiosos, a lembrança da divindade ou algo dela emanado, sempre superior ao mundo secular. Toda a elaboração do quadro remete-nos ao problema tratado no quadro anterior sobre as relações entre criação humana versus criação divina, o homem cria deus e deus cria o homem, quem cria quem? Esta riqueza composicional, temática e simbólica evidencia que uma obra de arte não pode ser observada sob um único ponto de vista (composição em </a:t>
            </a:r>
            <a:r>
              <a:rPr lang="pt-BR" sz="1200" i="1" dirty="0" smtClean="0">
                <a:solidFill>
                  <a:schemeClr val="bg1">
                    <a:lumMod val="65000"/>
                  </a:schemeClr>
                </a:solidFill>
              </a:rPr>
              <a:t>u</a:t>
            </a:r>
            <a:r>
              <a:rPr lang="pt-BR" sz="1200" dirty="0" smtClean="0">
                <a:solidFill>
                  <a:schemeClr val="bg1">
                    <a:lumMod val="65000"/>
                  </a:schemeClr>
                </a:solidFill>
              </a:rPr>
              <a:t>, neste caso), nem sob uma ótica voltada para atingir um fim (mostrar a composição e as formas existentes no quadro).</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Nós\Artistas\El Greco\1586-1588 El Greco; O enterro do Conde de Orgaz;  ost; 480 x 360 cm; Igreja de São Tomé; Toledo preto.jpg"/>
          <p:cNvPicPr>
            <a:picLocks noChangeAspect="1" noChangeArrowheads="1"/>
          </p:cNvPicPr>
          <p:nvPr/>
        </p:nvPicPr>
        <p:blipFill>
          <a:blip r:embed="rId3" cstate="print"/>
          <a:srcRect/>
          <a:stretch>
            <a:fillRect/>
          </a:stretch>
        </p:blipFill>
        <p:spPr bwMode="auto">
          <a:xfrm>
            <a:off x="3563888" y="184907"/>
            <a:ext cx="5328592" cy="6528915"/>
          </a:xfrm>
          <a:prstGeom prst="rect">
            <a:avLst/>
          </a:prstGeom>
          <a:noFill/>
        </p:spPr>
      </p:pic>
      <p:sp>
        <p:nvSpPr>
          <p:cNvPr id="4" name="Retângulo 3"/>
          <p:cNvSpPr/>
          <p:nvPr/>
        </p:nvSpPr>
        <p:spPr>
          <a:xfrm>
            <a:off x="35496" y="97468"/>
            <a:ext cx="4499992" cy="523220"/>
          </a:xfrm>
          <a:prstGeom prst="rect">
            <a:avLst/>
          </a:prstGeom>
        </p:spPr>
        <p:txBody>
          <a:bodyPr wrap="square">
            <a:spAutoFit/>
          </a:bodyPr>
          <a:lstStyle/>
          <a:p>
            <a:pPr lvl="0" algn="ctr" eaLnBrk="0" fontAlgn="base" hangingPunct="0">
              <a:spcBef>
                <a:spcPct val="0"/>
              </a:spcBef>
              <a:spcAft>
                <a:spcPct val="0"/>
              </a:spcAft>
            </a:pPr>
            <a:r>
              <a:rPr lang="pt-BR" sz="1400" dirty="0" smtClean="0">
                <a:solidFill>
                  <a:schemeClr val="bg1">
                    <a:lumMod val="65000"/>
                  </a:schemeClr>
                </a:solidFill>
                <a:cs typeface="Times New Roman" pitchFamily="18" charset="0"/>
              </a:rPr>
              <a:t>COMPOSIÇÃO EM PLANOS DISPOSTOS VERTICALMENTE - 1</a:t>
            </a:r>
          </a:p>
          <a:p>
            <a:pPr lvl="0" algn="ctr" eaLnBrk="0" fontAlgn="base" hangingPunct="0">
              <a:spcBef>
                <a:spcPct val="0"/>
              </a:spcBef>
              <a:spcAft>
                <a:spcPct val="0"/>
              </a:spcAft>
            </a:pPr>
            <a:r>
              <a:rPr lang="pt-BR" sz="1300" dirty="0" smtClean="0">
                <a:solidFill>
                  <a:schemeClr val="bg1">
                    <a:lumMod val="65000"/>
                  </a:schemeClr>
                </a:solidFill>
                <a:cs typeface="Times New Roman" pitchFamily="18" charset="0"/>
              </a:rPr>
              <a:t>complexas composições, formas e linhas internas a estes planos</a:t>
            </a:r>
            <a:endParaRPr lang="pt-BR" sz="1300" dirty="0" smtClean="0">
              <a:solidFill>
                <a:schemeClr val="bg1">
                  <a:lumMod val="65000"/>
                </a:schemeClr>
              </a:solidFill>
              <a:cs typeface="Arial" pitchFamily="34" charset="0"/>
            </a:endParaRPr>
          </a:p>
        </p:txBody>
      </p:sp>
      <p:sp>
        <p:nvSpPr>
          <p:cNvPr id="5" name="CaixaDeTexto 4"/>
          <p:cNvSpPr txBox="1"/>
          <p:nvPr/>
        </p:nvSpPr>
        <p:spPr>
          <a:xfrm>
            <a:off x="107504" y="839028"/>
            <a:ext cx="3240360" cy="4678204"/>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As formas ou os conteúdos da obra são dispostos em planos horizontais, uns acima dos outros. Tanto pode haver uma seqüência temática quanto uma organização do conteúdo em planos no espaço plástico. É um modelo composicional bastante recorrente na história da produção artística.</a:t>
            </a:r>
          </a:p>
          <a:p>
            <a:pPr>
              <a:spcAft>
                <a:spcPts val="600"/>
              </a:spcAft>
            </a:pPr>
            <a:endParaRPr lang="pt-BR" sz="1200" dirty="0" smtClean="0">
              <a:solidFill>
                <a:schemeClr val="bg1">
                  <a:lumMod val="65000"/>
                </a:schemeClr>
              </a:solidFill>
            </a:endParaRPr>
          </a:p>
          <a:p>
            <a:r>
              <a:rPr lang="pt-BR" sz="1200" dirty="0" smtClean="0">
                <a:solidFill>
                  <a:schemeClr val="bg1">
                    <a:lumMod val="65000"/>
                  </a:schemeClr>
                </a:solidFill>
              </a:rPr>
              <a:t>N’</a:t>
            </a:r>
            <a:r>
              <a:rPr lang="pt-BR" sz="1200" i="1" dirty="0" smtClean="0">
                <a:solidFill>
                  <a:schemeClr val="bg1">
                    <a:lumMod val="65000"/>
                  </a:schemeClr>
                </a:solidFill>
              </a:rPr>
              <a:t>O enterro do Conde de Orgaz</a:t>
            </a:r>
            <a:r>
              <a:rPr lang="pt-BR" sz="1200" dirty="0" smtClean="0">
                <a:solidFill>
                  <a:schemeClr val="bg1">
                    <a:lumMod val="65000"/>
                  </a:schemeClr>
                </a:solidFill>
              </a:rPr>
              <a:t>, El Greco executou dois planos horizontais básicos: (1) o inferior, composto em um retângulo horizontal, com representações de figuras seculares emoldurando parcialmente dois santos e o Conde no centro do mundo sagrado e nobre, em um conjunto circular com fortes cores quentes claras destacadas do fundo escuro e ladeado por elementos verticais e um longo plano estreito formado por cabeças, acima e ao fundo, quase preto e branco; e (2) o superior, composto em um retângulo horizontal encimado por um semi-círculo, com representações de figuras celestiais, com vários planos e linhas diagonais que convergem para a imagem central de Cristo que coroa toda a composição.</a:t>
            </a:r>
          </a:p>
        </p:txBody>
      </p:sp>
      <p:sp>
        <p:nvSpPr>
          <p:cNvPr id="6" name="Rectangle 1"/>
          <p:cNvSpPr>
            <a:spLocks noChangeArrowheads="1"/>
          </p:cNvSpPr>
          <p:nvPr/>
        </p:nvSpPr>
        <p:spPr bwMode="auto">
          <a:xfrm>
            <a:off x="504057" y="5797713"/>
            <a:ext cx="2843807"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El Greco; </a:t>
            </a:r>
            <a:r>
              <a:rPr kumimoji="0" lang="pt-BR" sz="1000" b="0" i="1" u="none" strike="noStrike" cap="none" normalizeH="0" baseline="0" dirty="0" smtClean="0">
                <a:ln>
                  <a:noFill/>
                </a:ln>
                <a:solidFill>
                  <a:schemeClr val="bg1">
                    <a:lumMod val="65000"/>
                  </a:schemeClr>
                </a:solidFill>
                <a:effectLst/>
                <a:ea typeface="Calibri" pitchFamily="34" charset="0"/>
                <a:cs typeface="Times New Roman" pitchFamily="18" charset="0"/>
              </a:rPr>
              <a:t>O enterro do Conde de Orgaz</a:t>
            </a: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 1586- 1588; ost; 480 x 360 cm; </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Igreja de São Tomé; Toledo; Espanha</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lumMod val="65000"/>
                  </a:schemeClr>
                </a:solidFill>
                <a:effectLst/>
                <a:ea typeface="Calibri" pitchFamily="34" charset="0"/>
                <a:cs typeface="Times New Roman" pitchFamily="18" charset="0"/>
              </a:rPr>
              <a:t>en.wikipedia.org/wiki/Image:El_Greco_-_The_Burial_of_the_Count_of_Orgaz.JPG</a:t>
            </a:r>
            <a:endParaRPr lang="en-US" sz="1000" dirty="0" smtClean="0">
              <a:solidFill>
                <a:schemeClr val="bg1">
                  <a:lumMod val="65000"/>
                </a:schemeClr>
              </a:solidFill>
              <a:ea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en-US" sz="1000" dirty="0" smtClean="0">
                <a:solidFill>
                  <a:schemeClr val="bg1">
                    <a:lumMod val="65000"/>
                  </a:schemeClr>
                </a:solidFill>
                <a:ea typeface="Calibri" pitchFamily="34" charset="0"/>
                <a:cs typeface="Times New Roman" pitchFamily="18" charset="0"/>
              </a:rPr>
              <a:t>Acesso em 01.11.2007</a:t>
            </a:r>
            <a:endParaRPr kumimoji="0" lang="en-US" sz="1000" b="0" i="0" u="none" strike="noStrike" cap="none" normalizeH="0" baseline="0" dirty="0" smtClean="0">
              <a:ln>
                <a:noFill/>
              </a:ln>
              <a:solidFill>
                <a:schemeClr val="bg1">
                  <a:lumMod val="65000"/>
                </a:schemeClr>
              </a:solidFill>
              <a:effectLst/>
              <a:cs typeface="Arial"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Nós\Artistas\El Greco\1586-1588 El Greco; O enterro do Conde de Orgaz;  ost; 480 x 360 cm; Igreja de São Tomé; Toledo preto.jpg"/>
          <p:cNvPicPr>
            <a:picLocks noChangeAspect="1" noChangeArrowheads="1"/>
          </p:cNvPicPr>
          <p:nvPr/>
        </p:nvPicPr>
        <p:blipFill>
          <a:blip r:embed="rId3" cstate="print"/>
          <a:srcRect/>
          <a:stretch>
            <a:fillRect/>
          </a:stretch>
        </p:blipFill>
        <p:spPr bwMode="auto">
          <a:xfrm>
            <a:off x="3563888" y="184907"/>
            <a:ext cx="5328592" cy="6528915"/>
          </a:xfrm>
          <a:prstGeom prst="rect">
            <a:avLst/>
          </a:prstGeom>
          <a:noFill/>
        </p:spPr>
      </p:pic>
      <p:sp>
        <p:nvSpPr>
          <p:cNvPr id="4" name="Retângulo 3"/>
          <p:cNvSpPr/>
          <p:nvPr/>
        </p:nvSpPr>
        <p:spPr>
          <a:xfrm>
            <a:off x="35496" y="97468"/>
            <a:ext cx="4499992" cy="523220"/>
          </a:xfrm>
          <a:prstGeom prst="rect">
            <a:avLst/>
          </a:prstGeom>
        </p:spPr>
        <p:txBody>
          <a:bodyPr wrap="square">
            <a:spAutoFit/>
          </a:bodyPr>
          <a:lstStyle/>
          <a:p>
            <a:pPr lvl="0" algn="ctr" eaLnBrk="0" fontAlgn="base" hangingPunct="0">
              <a:spcBef>
                <a:spcPct val="0"/>
              </a:spcBef>
              <a:spcAft>
                <a:spcPct val="0"/>
              </a:spcAft>
            </a:pPr>
            <a:r>
              <a:rPr lang="pt-BR" sz="1400" dirty="0" smtClean="0">
                <a:solidFill>
                  <a:schemeClr val="bg1">
                    <a:lumMod val="65000"/>
                  </a:schemeClr>
                </a:solidFill>
                <a:cs typeface="Times New Roman" pitchFamily="18" charset="0"/>
              </a:rPr>
              <a:t>COMPOSIÇÃO EM PLANOS DISPOSTOS VERTICALMENTE - 2</a:t>
            </a:r>
          </a:p>
          <a:p>
            <a:pPr lvl="0" algn="ctr" eaLnBrk="0" fontAlgn="base" hangingPunct="0">
              <a:spcBef>
                <a:spcPct val="0"/>
              </a:spcBef>
              <a:spcAft>
                <a:spcPct val="0"/>
              </a:spcAft>
            </a:pPr>
            <a:r>
              <a:rPr lang="pt-BR" sz="1300" dirty="0" smtClean="0">
                <a:solidFill>
                  <a:schemeClr val="bg1">
                    <a:lumMod val="65000"/>
                  </a:schemeClr>
                </a:solidFill>
                <a:cs typeface="Times New Roman" pitchFamily="18" charset="0"/>
              </a:rPr>
              <a:t>integração entre forma e conteúdo</a:t>
            </a:r>
            <a:endParaRPr lang="pt-BR" sz="1300" dirty="0" smtClean="0">
              <a:solidFill>
                <a:schemeClr val="bg1">
                  <a:lumMod val="65000"/>
                </a:schemeClr>
              </a:solidFill>
              <a:cs typeface="Arial" pitchFamily="34" charset="0"/>
            </a:endParaRPr>
          </a:p>
        </p:txBody>
      </p:sp>
      <p:sp>
        <p:nvSpPr>
          <p:cNvPr id="6" name="Rectangle 1"/>
          <p:cNvSpPr>
            <a:spLocks noChangeArrowheads="1"/>
          </p:cNvSpPr>
          <p:nvPr/>
        </p:nvSpPr>
        <p:spPr bwMode="auto">
          <a:xfrm>
            <a:off x="504057" y="5797713"/>
            <a:ext cx="2843807"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El Greco; </a:t>
            </a:r>
            <a:r>
              <a:rPr kumimoji="0" lang="pt-BR" sz="1000" b="0" i="1" u="none" strike="noStrike" cap="none" normalizeH="0" baseline="0" dirty="0" smtClean="0">
                <a:ln>
                  <a:noFill/>
                </a:ln>
                <a:solidFill>
                  <a:schemeClr val="bg1">
                    <a:lumMod val="65000"/>
                  </a:schemeClr>
                </a:solidFill>
                <a:effectLst/>
                <a:ea typeface="Calibri" pitchFamily="34" charset="0"/>
                <a:cs typeface="Times New Roman" pitchFamily="18" charset="0"/>
              </a:rPr>
              <a:t>O enterro do Conde de Orgaz</a:t>
            </a: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 1586- 1588; ost; 480 x 360 cm; </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Igreja de São Tomé; Toledo; Espanha</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lumMod val="65000"/>
                  </a:schemeClr>
                </a:solidFill>
                <a:effectLst/>
                <a:ea typeface="Calibri" pitchFamily="34" charset="0"/>
                <a:cs typeface="Times New Roman" pitchFamily="18" charset="0"/>
              </a:rPr>
              <a:t>en.wikipedia.org/wiki/Image:El_Greco_-_The_Burial_of_the_Count_of_Orgaz.JPG</a:t>
            </a:r>
            <a:endParaRPr lang="en-US" sz="1000" dirty="0" smtClean="0">
              <a:solidFill>
                <a:schemeClr val="bg1">
                  <a:lumMod val="65000"/>
                </a:schemeClr>
              </a:solidFill>
              <a:ea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en-US" sz="1000" dirty="0" smtClean="0">
                <a:solidFill>
                  <a:schemeClr val="bg1">
                    <a:lumMod val="65000"/>
                  </a:schemeClr>
                </a:solidFill>
                <a:ea typeface="Calibri" pitchFamily="34" charset="0"/>
                <a:cs typeface="Times New Roman" pitchFamily="18" charset="0"/>
              </a:rPr>
              <a:t>Acesso em 01.11.2007</a:t>
            </a:r>
            <a:endParaRPr kumimoji="0" lang="en-US" sz="1000" b="0" i="0" u="none" strike="noStrike" cap="none" normalizeH="0" baseline="0" dirty="0" smtClean="0">
              <a:ln>
                <a:noFill/>
              </a:ln>
              <a:solidFill>
                <a:schemeClr val="bg1">
                  <a:lumMod val="65000"/>
                </a:schemeClr>
              </a:solidFill>
              <a:effectLst/>
              <a:cs typeface="Arial" pitchFamily="34" charset="0"/>
            </a:endParaRPr>
          </a:p>
        </p:txBody>
      </p:sp>
      <p:sp>
        <p:nvSpPr>
          <p:cNvPr id="7" name="CaixaDeTexto 6"/>
          <p:cNvSpPr txBox="1"/>
          <p:nvPr/>
        </p:nvSpPr>
        <p:spPr>
          <a:xfrm>
            <a:off x="179512" y="1124744"/>
            <a:ext cx="3096344" cy="4339650"/>
          </a:xfrm>
          <a:prstGeom prst="rect">
            <a:avLst/>
          </a:prstGeom>
          <a:noFill/>
        </p:spPr>
        <p:txBody>
          <a:bodyPr wrap="square" rtlCol="0">
            <a:spAutoFit/>
          </a:bodyPr>
          <a:lstStyle/>
          <a:p>
            <a:r>
              <a:rPr lang="pt-BR" sz="1200" dirty="0" smtClean="0">
                <a:solidFill>
                  <a:schemeClr val="bg1">
                    <a:lumMod val="65000"/>
                  </a:schemeClr>
                </a:solidFill>
              </a:rPr>
              <a:t>Esta pintura representa o milagre ocorrido durante o enterro de Dom Gonzalo Ruiz de Toledo, Conde da vila de Orgaz, devoto fiel, que doou a verba para a ampliação da igreja de Toledo e deixou, entre suas disposições testamentárias para a Paróquia de Santo Tomé Apóstolo, a ordem para os camponeses da vila pagarem um grande tributo aos administradores do templo. Quando o Conde morreu em 1323, Santo Estevão e Santo Agostinho desceram do céu para enterrá-lo, enquanto se ouvia uma voz celestial dizendo que aquele prêmio era dado por ter servido à Deus e aos Santos; o tema demonstrava para as pessoas como a caridade e a reza são importantes para alcançar a vida eterna e, certamente, manter a igreja e a religião. O milagre foi oficialmente reconhecido em 1583 e o quadro foi encomendado pelo pároco D. Andrés Nuñes Madrid, como testemunho perene do fato.</a:t>
            </a:r>
          </a:p>
          <a:p>
            <a:endParaRPr lang="pt-BR" sz="1200" dirty="0" smtClean="0">
              <a:solidFill>
                <a:schemeClr val="bg1">
                  <a:lumMod val="65000"/>
                </a:schemeClr>
              </a:solidFill>
            </a:endParaRPr>
          </a:p>
          <a:p>
            <a:r>
              <a:rPr lang="pt-BR" sz="1200" dirty="0" smtClean="0">
                <a:solidFill>
                  <a:schemeClr val="bg1">
                    <a:lumMod val="65000"/>
                  </a:schemeClr>
                </a:solidFill>
              </a:rPr>
              <a:t>Visite o </a:t>
            </a:r>
            <a:r>
              <a:rPr lang="pt-BR" sz="1200" i="1" dirty="0" smtClean="0">
                <a:solidFill>
                  <a:schemeClr val="bg1">
                    <a:lumMod val="65000"/>
                  </a:schemeClr>
                </a:solidFill>
              </a:rPr>
              <a:t>site</a:t>
            </a:r>
            <a:r>
              <a:rPr lang="pt-BR" sz="1200" dirty="0" smtClean="0">
                <a:solidFill>
                  <a:schemeClr val="bg1">
                    <a:lumMod val="65000"/>
                  </a:schemeClr>
                </a:solidFill>
              </a:rPr>
              <a:t> www.santotome.org</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Nós\Artistas\El Greco\Nova pasta\0902grec.jpg"/>
          <p:cNvPicPr>
            <a:picLocks noChangeAspect="1" noChangeArrowheads="1"/>
          </p:cNvPicPr>
          <p:nvPr/>
        </p:nvPicPr>
        <p:blipFill>
          <a:blip r:embed="rId3" cstate="print"/>
          <a:srcRect/>
          <a:stretch>
            <a:fillRect/>
          </a:stretch>
        </p:blipFill>
        <p:spPr bwMode="auto">
          <a:xfrm>
            <a:off x="108008" y="1125296"/>
            <a:ext cx="8928488" cy="4968000"/>
          </a:xfrm>
          <a:prstGeom prst="rect">
            <a:avLst/>
          </a:prstGeom>
          <a:noFill/>
        </p:spPr>
      </p:pic>
      <p:sp>
        <p:nvSpPr>
          <p:cNvPr id="3" name="Rectangle 1"/>
          <p:cNvSpPr>
            <a:spLocks noChangeArrowheads="1"/>
          </p:cNvSpPr>
          <p:nvPr/>
        </p:nvSpPr>
        <p:spPr bwMode="auto">
          <a:xfrm>
            <a:off x="1" y="6413266"/>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pt-BR" sz="1000" dirty="0" smtClean="0">
                <a:solidFill>
                  <a:schemeClr val="bg1">
                    <a:lumMod val="65000"/>
                  </a:schemeClr>
                </a:solidFill>
                <a:ea typeface="Calibri" pitchFamily="34" charset="0"/>
                <a:cs typeface="Times New Roman" pitchFamily="18" charset="0"/>
              </a:rPr>
              <a:t>El Greco; </a:t>
            </a:r>
            <a:r>
              <a:rPr lang="pt-BR" sz="1000" i="1" dirty="0" smtClean="0">
                <a:solidFill>
                  <a:schemeClr val="bg1">
                    <a:lumMod val="65000"/>
                  </a:schemeClr>
                </a:solidFill>
                <a:ea typeface="Calibri" pitchFamily="34" charset="0"/>
                <a:cs typeface="Times New Roman" pitchFamily="18" charset="0"/>
              </a:rPr>
              <a:t>O enterro do Conde de Orgaz</a:t>
            </a:r>
            <a:r>
              <a:rPr lang="pt-BR" sz="1000" dirty="0" smtClean="0">
                <a:solidFill>
                  <a:schemeClr val="bg1">
                    <a:lumMod val="65000"/>
                  </a:schemeClr>
                </a:solidFill>
                <a:ea typeface="Calibri" pitchFamily="34" charset="0"/>
                <a:cs typeface="Times New Roman" pitchFamily="18" charset="0"/>
              </a:rPr>
              <a:t>; 1586- 1588; ost; 480 x 360 cm; Igreja de São Tomé; Toledo; Espanha</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lumMod val="65000"/>
                  </a:schemeClr>
                </a:solidFill>
                <a:effectLst/>
                <a:ea typeface="Calibri" pitchFamily="34" charset="0"/>
                <a:cs typeface="Times New Roman" pitchFamily="18" charset="0"/>
              </a:rPr>
              <a:t>en.wikipedia.org/wiki/Image:El_Greco_-_The_Burial_of_the_Count_of_Orgaz.JPG</a:t>
            </a:r>
            <a:r>
              <a:rPr lang="en-US" sz="1000" dirty="0" smtClean="0">
                <a:solidFill>
                  <a:schemeClr val="bg1">
                    <a:lumMod val="65000"/>
                  </a:schemeClr>
                </a:solidFill>
                <a:ea typeface="Calibri" pitchFamily="34" charset="0"/>
                <a:cs typeface="Times New Roman" pitchFamily="18" charset="0"/>
              </a:rPr>
              <a:t> : Acesso em 01.11.2007</a:t>
            </a:r>
            <a:endParaRPr kumimoji="0" lang="en-US" sz="1000" b="0" i="0" u="none" strike="noStrike" cap="none" normalizeH="0" baseline="0" dirty="0" smtClean="0">
              <a:ln>
                <a:noFill/>
              </a:ln>
              <a:solidFill>
                <a:schemeClr val="bg1">
                  <a:lumMod val="65000"/>
                </a:schemeClr>
              </a:solidFill>
              <a:effectLst/>
              <a:cs typeface="Arial" pitchFamily="34" charset="0"/>
            </a:endParaRPr>
          </a:p>
        </p:txBody>
      </p:sp>
      <p:sp>
        <p:nvSpPr>
          <p:cNvPr id="5" name="Retângulo 4"/>
          <p:cNvSpPr/>
          <p:nvPr/>
        </p:nvSpPr>
        <p:spPr>
          <a:xfrm>
            <a:off x="0" y="0"/>
            <a:ext cx="9144000" cy="707886"/>
          </a:xfrm>
          <a:prstGeom prst="rect">
            <a:avLst/>
          </a:prstGeom>
        </p:spPr>
        <p:txBody>
          <a:bodyPr wrap="square">
            <a:spAutoFit/>
          </a:bodyPr>
          <a:lstStyle/>
          <a:p>
            <a:pPr lvl="0" algn="ctr" eaLnBrk="0" fontAlgn="base" hangingPunct="0">
              <a:spcBef>
                <a:spcPct val="0"/>
              </a:spcBef>
              <a:spcAft>
                <a:spcPct val="0"/>
              </a:spcAft>
            </a:pPr>
            <a:r>
              <a:rPr lang="pt-BR" sz="1400" dirty="0" smtClean="0">
                <a:solidFill>
                  <a:schemeClr val="bg1">
                    <a:lumMod val="65000"/>
                  </a:schemeClr>
                </a:solidFill>
                <a:cs typeface="Times New Roman" pitchFamily="18" charset="0"/>
              </a:rPr>
              <a:t>COMPOSIÇÃO EM PLANOS DISPOSTOS VERTICALMENTE - 3</a:t>
            </a:r>
          </a:p>
          <a:p>
            <a:pPr lvl="0" algn="ctr" eaLnBrk="0" fontAlgn="base" hangingPunct="0">
              <a:spcBef>
                <a:spcPct val="0"/>
              </a:spcBef>
              <a:spcAft>
                <a:spcPct val="0"/>
              </a:spcAft>
            </a:pPr>
            <a:r>
              <a:rPr lang="pt-BR" sz="1300" dirty="0" smtClean="0">
                <a:solidFill>
                  <a:schemeClr val="bg1">
                    <a:lumMod val="65000"/>
                  </a:schemeClr>
                </a:solidFill>
                <a:cs typeface="Times New Roman" pitchFamily="18" charset="0"/>
              </a:rPr>
              <a:t>detalhe do plano inferior, com a criança que, olhando para nós, mostra o tema central do quadro,</a:t>
            </a:r>
          </a:p>
          <a:p>
            <a:pPr lvl="0" algn="ctr" eaLnBrk="0" fontAlgn="base" hangingPunct="0">
              <a:spcBef>
                <a:spcPct val="0"/>
              </a:spcBef>
              <a:spcAft>
                <a:spcPct val="0"/>
              </a:spcAft>
            </a:pPr>
            <a:r>
              <a:rPr lang="pt-BR" sz="1300" dirty="0" smtClean="0">
                <a:solidFill>
                  <a:schemeClr val="bg1">
                    <a:lumMod val="65000"/>
                  </a:schemeClr>
                </a:solidFill>
                <a:cs typeface="Times New Roman" pitchFamily="18" charset="0"/>
              </a:rPr>
              <a:t>no qual é representada uma perfeita integração entre os mundos secular e sagrado</a:t>
            </a:r>
            <a:endParaRPr lang="pt-BR" sz="1300" dirty="0" smtClean="0">
              <a:solidFill>
                <a:schemeClr val="bg1">
                  <a:lumMod val="65000"/>
                </a:schemeClr>
              </a:solidFill>
              <a:cs typeface="Arial" pitchFamily="3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Nós\Artistas\El Greco\Nova pasta\mais\0906grec.jpg"/>
          <p:cNvPicPr>
            <a:picLocks noChangeAspect="1" noChangeArrowheads="1"/>
          </p:cNvPicPr>
          <p:nvPr/>
        </p:nvPicPr>
        <p:blipFill>
          <a:blip r:embed="rId3" cstate="print"/>
          <a:srcRect/>
          <a:stretch>
            <a:fillRect/>
          </a:stretch>
        </p:blipFill>
        <p:spPr bwMode="auto">
          <a:xfrm>
            <a:off x="507176" y="980728"/>
            <a:ext cx="8169280" cy="5245608"/>
          </a:xfrm>
          <a:prstGeom prst="rect">
            <a:avLst/>
          </a:prstGeom>
          <a:noFill/>
        </p:spPr>
      </p:pic>
      <p:sp>
        <p:nvSpPr>
          <p:cNvPr id="4" name="Rectangle 1"/>
          <p:cNvSpPr>
            <a:spLocks noChangeArrowheads="1"/>
          </p:cNvSpPr>
          <p:nvPr/>
        </p:nvSpPr>
        <p:spPr bwMode="auto">
          <a:xfrm>
            <a:off x="1" y="6413266"/>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pt-BR" sz="1000" dirty="0" smtClean="0">
                <a:solidFill>
                  <a:schemeClr val="bg1">
                    <a:lumMod val="65000"/>
                  </a:schemeClr>
                </a:solidFill>
                <a:ea typeface="Calibri" pitchFamily="34" charset="0"/>
                <a:cs typeface="Times New Roman" pitchFamily="18" charset="0"/>
              </a:rPr>
              <a:t>El Greco; </a:t>
            </a:r>
            <a:r>
              <a:rPr lang="pt-BR" sz="1000" i="1" dirty="0" smtClean="0">
                <a:solidFill>
                  <a:schemeClr val="bg1">
                    <a:lumMod val="65000"/>
                  </a:schemeClr>
                </a:solidFill>
                <a:ea typeface="Calibri" pitchFamily="34" charset="0"/>
                <a:cs typeface="Times New Roman" pitchFamily="18" charset="0"/>
              </a:rPr>
              <a:t>O enterro do Conde de Orgaz</a:t>
            </a:r>
            <a:r>
              <a:rPr lang="pt-BR" sz="1000" dirty="0" smtClean="0">
                <a:solidFill>
                  <a:schemeClr val="bg1">
                    <a:lumMod val="65000"/>
                  </a:schemeClr>
                </a:solidFill>
                <a:ea typeface="Calibri" pitchFamily="34" charset="0"/>
                <a:cs typeface="Times New Roman" pitchFamily="18" charset="0"/>
              </a:rPr>
              <a:t>; 1586- 1588; ost; 480 x 360 cm; Igreja de São Tomé; Toledo; Espanha</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lumMod val="65000"/>
                  </a:schemeClr>
                </a:solidFill>
                <a:effectLst/>
                <a:ea typeface="Calibri" pitchFamily="34" charset="0"/>
                <a:cs typeface="Times New Roman" pitchFamily="18" charset="0"/>
              </a:rPr>
              <a:t>en.wikipedia.org/wiki/Image:El_Greco_-_The_Burial_of_the_Count_of_Orgaz.JPG</a:t>
            </a:r>
            <a:r>
              <a:rPr lang="en-US" sz="1000" dirty="0" smtClean="0">
                <a:solidFill>
                  <a:schemeClr val="bg1">
                    <a:lumMod val="65000"/>
                  </a:schemeClr>
                </a:solidFill>
                <a:ea typeface="Calibri" pitchFamily="34" charset="0"/>
                <a:cs typeface="Times New Roman" pitchFamily="18" charset="0"/>
              </a:rPr>
              <a:t> : Acesso em 01.11.2007</a:t>
            </a:r>
          </a:p>
        </p:txBody>
      </p:sp>
      <p:sp>
        <p:nvSpPr>
          <p:cNvPr id="6" name="Retângulo 5"/>
          <p:cNvSpPr/>
          <p:nvPr/>
        </p:nvSpPr>
        <p:spPr>
          <a:xfrm>
            <a:off x="0" y="0"/>
            <a:ext cx="9144000" cy="507831"/>
          </a:xfrm>
          <a:prstGeom prst="rect">
            <a:avLst/>
          </a:prstGeom>
        </p:spPr>
        <p:txBody>
          <a:bodyPr wrap="square">
            <a:spAutoFit/>
          </a:bodyPr>
          <a:lstStyle/>
          <a:p>
            <a:pPr lvl="0" algn="ctr" eaLnBrk="0" fontAlgn="base" hangingPunct="0">
              <a:spcBef>
                <a:spcPct val="0"/>
              </a:spcBef>
              <a:spcAft>
                <a:spcPct val="0"/>
              </a:spcAft>
            </a:pPr>
            <a:r>
              <a:rPr lang="pt-BR" sz="1400" dirty="0" smtClean="0">
                <a:solidFill>
                  <a:schemeClr val="bg1">
                    <a:lumMod val="65000"/>
                  </a:schemeClr>
                </a:solidFill>
                <a:cs typeface="Times New Roman" pitchFamily="18" charset="0"/>
              </a:rPr>
              <a:t>COMPOSIÇÃO EM PLANOS DISPOSTOS VERTICALMENTE - 4</a:t>
            </a:r>
          </a:p>
          <a:p>
            <a:pPr algn="ctr" eaLnBrk="0" fontAlgn="base" hangingPunct="0">
              <a:spcBef>
                <a:spcPct val="0"/>
              </a:spcBef>
              <a:spcAft>
                <a:spcPct val="0"/>
              </a:spcAft>
            </a:pPr>
            <a:r>
              <a:rPr lang="pt-BR" sz="1300" dirty="0" smtClean="0">
                <a:solidFill>
                  <a:schemeClr val="bg1">
                    <a:lumMod val="65000"/>
                  </a:schemeClr>
                </a:solidFill>
                <a:cs typeface="Times New Roman" pitchFamily="18" charset="0"/>
              </a:rPr>
              <a:t>detalhe do plano inferior: E</a:t>
            </a:r>
            <a:r>
              <a:rPr lang="pt-BR" sz="1300" dirty="0" smtClean="0">
                <a:solidFill>
                  <a:schemeClr val="bg1">
                    <a:lumMod val="65000"/>
                  </a:schemeClr>
                </a:solidFill>
                <a:cs typeface="Arial" pitchFamily="34" charset="0"/>
              </a:rPr>
              <a:t>l Greco (segundo da direita para a esquerda) se representou olhando para os observadores da obra</a:t>
            </a:r>
            <a:endParaRPr lang="pt-BR" sz="1300" dirty="0" smtClean="0">
              <a:solidFill>
                <a:schemeClr val="bg1">
                  <a:lumMod val="65000"/>
                </a:schemeClr>
              </a:solidFill>
              <a:cs typeface="Times New Roman" pitchFamily="18"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1" y="6413266"/>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pt-BR" sz="1000" dirty="0" smtClean="0">
                <a:solidFill>
                  <a:schemeClr val="bg1">
                    <a:lumMod val="65000"/>
                  </a:schemeClr>
                </a:solidFill>
                <a:ea typeface="Calibri" pitchFamily="34" charset="0"/>
                <a:cs typeface="Times New Roman" pitchFamily="18" charset="0"/>
              </a:rPr>
              <a:t>El Greco; </a:t>
            </a:r>
            <a:r>
              <a:rPr lang="pt-BR" sz="1000" i="1" dirty="0" smtClean="0">
                <a:solidFill>
                  <a:schemeClr val="bg1">
                    <a:lumMod val="65000"/>
                  </a:schemeClr>
                </a:solidFill>
                <a:ea typeface="Calibri" pitchFamily="34" charset="0"/>
                <a:cs typeface="Times New Roman" pitchFamily="18" charset="0"/>
              </a:rPr>
              <a:t>O enterro do Conde de Orgaz</a:t>
            </a:r>
            <a:r>
              <a:rPr lang="pt-BR" sz="1000" dirty="0" smtClean="0">
                <a:solidFill>
                  <a:schemeClr val="bg1">
                    <a:lumMod val="65000"/>
                  </a:schemeClr>
                </a:solidFill>
                <a:ea typeface="Calibri" pitchFamily="34" charset="0"/>
                <a:cs typeface="Times New Roman" pitchFamily="18" charset="0"/>
              </a:rPr>
              <a:t>; 1586- 1588; ost; 480 x 360 cm; Igreja de São Tomé; Toledo; Espanha</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lumMod val="65000"/>
                  </a:schemeClr>
                </a:solidFill>
                <a:effectLst/>
                <a:ea typeface="Calibri" pitchFamily="34" charset="0"/>
                <a:cs typeface="Times New Roman" pitchFamily="18" charset="0"/>
              </a:rPr>
              <a:t>en.wikipedia.org/wiki/Image:El_Greco_-_The_Burial_of_the_Count_of_Orgaz.JPG</a:t>
            </a:r>
            <a:r>
              <a:rPr lang="en-US" sz="1000" dirty="0" smtClean="0">
                <a:solidFill>
                  <a:schemeClr val="bg1">
                    <a:lumMod val="65000"/>
                  </a:schemeClr>
                </a:solidFill>
                <a:ea typeface="Calibri" pitchFamily="34" charset="0"/>
                <a:cs typeface="Times New Roman" pitchFamily="18" charset="0"/>
              </a:rPr>
              <a:t> : Acesso em 01.11.2007</a:t>
            </a:r>
            <a:endParaRPr kumimoji="0" lang="en-US" sz="1000" b="0" i="0" u="none" strike="noStrike" cap="none" normalizeH="0" baseline="0" dirty="0" smtClean="0">
              <a:ln>
                <a:noFill/>
              </a:ln>
              <a:solidFill>
                <a:schemeClr val="bg1">
                  <a:lumMod val="65000"/>
                </a:schemeClr>
              </a:solidFill>
              <a:effectLst/>
              <a:cs typeface="Arial" pitchFamily="34" charset="0"/>
            </a:endParaRPr>
          </a:p>
        </p:txBody>
      </p:sp>
      <p:pic>
        <p:nvPicPr>
          <p:cNvPr id="4" name="Picture 3" descr="C:\Nós\Artistas\El Greco\0903grec - Cópia.jpg"/>
          <p:cNvPicPr>
            <a:picLocks noChangeAspect="1" noChangeArrowheads="1"/>
          </p:cNvPicPr>
          <p:nvPr/>
        </p:nvPicPr>
        <p:blipFill>
          <a:blip r:embed="rId3" cstate="print"/>
          <a:srcRect/>
          <a:stretch>
            <a:fillRect/>
          </a:stretch>
        </p:blipFill>
        <p:spPr bwMode="auto">
          <a:xfrm>
            <a:off x="395536" y="620688"/>
            <a:ext cx="8424936" cy="5697747"/>
          </a:xfrm>
          <a:prstGeom prst="rect">
            <a:avLst/>
          </a:prstGeom>
          <a:noFill/>
        </p:spPr>
      </p:pic>
      <p:sp>
        <p:nvSpPr>
          <p:cNvPr id="6" name="Retângulo 5"/>
          <p:cNvSpPr/>
          <p:nvPr/>
        </p:nvSpPr>
        <p:spPr>
          <a:xfrm>
            <a:off x="0" y="0"/>
            <a:ext cx="9144000" cy="523220"/>
          </a:xfrm>
          <a:prstGeom prst="rect">
            <a:avLst/>
          </a:prstGeom>
        </p:spPr>
        <p:txBody>
          <a:bodyPr wrap="square">
            <a:spAutoFit/>
          </a:bodyPr>
          <a:lstStyle/>
          <a:p>
            <a:pPr lvl="0" algn="ctr" eaLnBrk="0" fontAlgn="base" hangingPunct="0">
              <a:spcBef>
                <a:spcPct val="0"/>
              </a:spcBef>
              <a:spcAft>
                <a:spcPct val="0"/>
              </a:spcAft>
            </a:pPr>
            <a:r>
              <a:rPr lang="pt-BR" sz="1400" dirty="0" smtClean="0">
                <a:solidFill>
                  <a:schemeClr val="bg1">
                    <a:lumMod val="65000"/>
                  </a:schemeClr>
                </a:solidFill>
                <a:cs typeface="Times New Roman" pitchFamily="18" charset="0"/>
              </a:rPr>
              <a:t>COMPOSIÇÃO EM PLANOS DISPOSTOS VERTICALMENTE - 5</a:t>
            </a:r>
          </a:p>
          <a:p>
            <a:pPr algn="ctr" eaLnBrk="0" fontAlgn="base" hangingPunct="0">
              <a:spcBef>
                <a:spcPct val="0"/>
              </a:spcBef>
              <a:spcAft>
                <a:spcPct val="0"/>
              </a:spcAft>
            </a:pPr>
            <a:r>
              <a:rPr lang="pt-BR" sz="1300" dirty="0" smtClean="0">
                <a:solidFill>
                  <a:schemeClr val="bg1">
                    <a:lumMod val="65000"/>
                  </a:schemeClr>
                </a:solidFill>
                <a:cs typeface="Times New Roman" pitchFamily="18" charset="0"/>
              </a:rPr>
              <a:t>detalhe do plano superior, com um arranjo formal que direciona o olhar para a onipotência divina</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04057" y="5653697"/>
            <a:ext cx="2843807"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El Greco; </a:t>
            </a:r>
            <a:r>
              <a:rPr kumimoji="0" lang="pt-BR" sz="1000" b="0" i="1" u="none" strike="noStrike" cap="none" normalizeH="0" baseline="0" dirty="0" smtClean="0">
                <a:ln>
                  <a:noFill/>
                </a:ln>
                <a:solidFill>
                  <a:schemeClr val="bg1">
                    <a:lumMod val="65000"/>
                  </a:schemeClr>
                </a:solidFill>
                <a:effectLst/>
                <a:ea typeface="Calibri" pitchFamily="34" charset="0"/>
                <a:cs typeface="Times New Roman" pitchFamily="18" charset="0"/>
              </a:rPr>
              <a:t>O enterro do Conde de Orgaz</a:t>
            </a: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 1586- 1588; ost; 480 x 360 cm; </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Igreja de São Tomé; Toledo; Espanha</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lumMod val="65000"/>
                  </a:schemeClr>
                </a:solidFill>
                <a:effectLst/>
                <a:ea typeface="Calibri" pitchFamily="34" charset="0"/>
                <a:cs typeface="Times New Roman" pitchFamily="18" charset="0"/>
              </a:rPr>
              <a:t>en.wikipedia.org/wiki/Image:El_Greco_-_The_Burial_of_the_Count_of_Orgaz.JPG</a:t>
            </a:r>
            <a:endParaRPr lang="en-US" sz="1000" dirty="0" smtClean="0">
              <a:solidFill>
                <a:schemeClr val="bg1">
                  <a:lumMod val="65000"/>
                </a:schemeClr>
              </a:solidFill>
              <a:ea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en-US" sz="1000" dirty="0" smtClean="0">
                <a:solidFill>
                  <a:schemeClr val="bg1">
                    <a:lumMod val="65000"/>
                  </a:schemeClr>
                </a:solidFill>
                <a:ea typeface="Calibri" pitchFamily="34" charset="0"/>
                <a:cs typeface="Times New Roman" pitchFamily="18" charset="0"/>
              </a:rPr>
              <a:t>Acesso em 01.11.2007</a:t>
            </a:r>
            <a:endParaRPr kumimoji="0" lang="en-US" sz="1000" b="0" i="0" u="none" strike="noStrike" cap="none" normalizeH="0" baseline="0" dirty="0" smtClean="0">
              <a:ln>
                <a:noFill/>
              </a:ln>
              <a:solidFill>
                <a:schemeClr val="bg1">
                  <a:lumMod val="65000"/>
                </a:schemeClr>
              </a:solidFill>
              <a:effectLst/>
              <a:cs typeface="Arial" pitchFamily="34" charset="0"/>
            </a:endParaRPr>
          </a:p>
        </p:txBody>
      </p:sp>
      <p:pic>
        <p:nvPicPr>
          <p:cNvPr id="3075" name="Picture 3" descr="C:\Nós\Artistas\El Greco\1586-1588 El Greco; O enterro do Conde de Orgaz;  ost; 480 x 360 cm; Igreja de São Tomé; Toledo preto - Cópia.jpg"/>
          <p:cNvPicPr>
            <a:picLocks noChangeAspect="1" noChangeArrowheads="1"/>
          </p:cNvPicPr>
          <p:nvPr/>
        </p:nvPicPr>
        <p:blipFill>
          <a:blip r:embed="rId3" cstate="print"/>
          <a:srcRect/>
          <a:stretch>
            <a:fillRect/>
          </a:stretch>
        </p:blipFill>
        <p:spPr bwMode="auto">
          <a:xfrm>
            <a:off x="3563888" y="163957"/>
            <a:ext cx="5309407" cy="6505403"/>
          </a:xfrm>
          <a:prstGeom prst="rect">
            <a:avLst/>
          </a:prstGeom>
          <a:noFill/>
        </p:spPr>
      </p:pic>
      <p:sp>
        <p:nvSpPr>
          <p:cNvPr id="5" name="Retângulo 4"/>
          <p:cNvSpPr/>
          <p:nvPr/>
        </p:nvSpPr>
        <p:spPr>
          <a:xfrm>
            <a:off x="0" y="116632"/>
            <a:ext cx="4499992" cy="907941"/>
          </a:xfrm>
          <a:prstGeom prst="rect">
            <a:avLst/>
          </a:prstGeom>
        </p:spPr>
        <p:txBody>
          <a:bodyPr wrap="square">
            <a:spAutoFit/>
          </a:bodyPr>
          <a:lstStyle/>
          <a:p>
            <a:pPr lvl="0" algn="ctr" eaLnBrk="0" fontAlgn="base" hangingPunct="0">
              <a:spcBef>
                <a:spcPct val="0"/>
              </a:spcBef>
              <a:spcAft>
                <a:spcPct val="0"/>
              </a:spcAft>
            </a:pPr>
            <a:r>
              <a:rPr lang="pt-BR" sz="1400" dirty="0" smtClean="0">
                <a:solidFill>
                  <a:schemeClr val="bg1">
                    <a:lumMod val="65000"/>
                  </a:schemeClr>
                </a:solidFill>
                <a:cs typeface="Times New Roman" pitchFamily="18" charset="0"/>
              </a:rPr>
              <a:t>COMPOSIÇÃO EM PLANOS DISPOSTOS VERTICALMENTE - 6</a:t>
            </a:r>
          </a:p>
          <a:p>
            <a:pPr algn="ctr" eaLnBrk="0" fontAlgn="base" hangingPunct="0">
              <a:spcBef>
                <a:spcPct val="0"/>
              </a:spcBef>
              <a:spcAft>
                <a:spcPct val="0"/>
              </a:spcAft>
            </a:pPr>
            <a:r>
              <a:rPr lang="pt-BR" sz="1300" dirty="0" smtClean="0">
                <a:solidFill>
                  <a:schemeClr val="bg1">
                    <a:lumMod val="65000"/>
                  </a:schemeClr>
                </a:solidFill>
                <a:cs typeface="Times New Roman" pitchFamily="18" charset="0"/>
              </a:rPr>
              <a:t>composição, planos de inserção dos elementos, </a:t>
            </a:r>
          </a:p>
          <a:p>
            <a:pPr algn="ctr" eaLnBrk="0" fontAlgn="base" hangingPunct="0">
              <a:spcBef>
                <a:spcPct val="0"/>
              </a:spcBef>
              <a:spcAft>
                <a:spcPct val="0"/>
              </a:spcAft>
            </a:pPr>
            <a:r>
              <a:rPr lang="pt-BR" sz="1300" dirty="0" smtClean="0">
                <a:solidFill>
                  <a:schemeClr val="bg1">
                    <a:lumMod val="65000"/>
                  </a:schemeClr>
                </a:solidFill>
                <a:cs typeface="Times New Roman" pitchFamily="18" charset="0"/>
              </a:rPr>
              <a:t>interseções, eixos, linhas físicas e indicadas</a:t>
            </a:r>
          </a:p>
          <a:p>
            <a:pPr algn="ctr" eaLnBrk="0" fontAlgn="base" hangingPunct="0">
              <a:spcBef>
                <a:spcPct val="0"/>
              </a:spcBef>
              <a:spcAft>
                <a:spcPct val="0"/>
              </a:spcAft>
            </a:pPr>
            <a:r>
              <a:rPr lang="pt-BR" sz="1300" dirty="0" smtClean="0">
                <a:solidFill>
                  <a:schemeClr val="bg1">
                    <a:lumMod val="65000"/>
                  </a:schemeClr>
                </a:solidFill>
                <a:cs typeface="Times New Roman" pitchFamily="18" charset="0"/>
              </a:rPr>
              <a:t> e direcionamentos para o nosso olhar</a:t>
            </a:r>
          </a:p>
        </p:txBody>
      </p:sp>
      <p:sp>
        <p:nvSpPr>
          <p:cNvPr id="6" name="CaixaDeTexto 5"/>
          <p:cNvSpPr txBox="1"/>
          <p:nvPr/>
        </p:nvSpPr>
        <p:spPr>
          <a:xfrm>
            <a:off x="216024" y="1772816"/>
            <a:ext cx="2843808" cy="3308598"/>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A iconografia do quadro é clara sob diversos aspectos. O Conde é o centro do círculo (figura geométrica que tem apenas as partes externa e interna, sem começo ou fim, significando a infinitude emanada de deus) inserido no retângulo (que significa estabilidade, completude e sensibilidade), que é direcionado pelas verticais para as diagonais do plano superior, que representam a dinâmica constante como o céu e as artes estão sendo vistos neste período. A benignidade divina coroa a cena.</a:t>
            </a:r>
          </a:p>
          <a:p>
            <a:r>
              <a:rPr lang="pt-BR" sz="1200" dirty="0" smtClean="0">
                <a:solidFill>
                  <a:schemeClr val="bg1">
                    <a:lumMod val="65000"/>
                  </a:schemeClr>
                </a:solidFill>
              </a:rPr>
              <a:t>Este quadro tem uma composição bastante complexa em relação às composições em planos, mais simples, existentes em diversas obras anteriores.</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ChangeArrowheads="1"/>
          </p:cNvSpPr>
          <p:nvPr/>
        </p:nvSpPr>
        <p:spPr bwMode="auto">
          <a:xfrm>
            <a:off x="1" y="6090101"/>
            <a:ext cx="91440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pt-BR" sz="1050" dirty="0" smtClean="0">
                <a:solidFill>
                  <a:schemeClr val="bg1">
                    <a:lumMod val="65000"/>
                  </a:schemeClr>
                </a:solidFill>
              </a:rPr>
              <a:t>Tommaso Masaccio; </a:t>
            </a:r>
            <a:r>
              <a:rPr lang="pt-BR" sz="1050" i="1" dirty="0" smtClean="0">
                <a:solidFill>
                  <a:schemeClr val="bg1">
                    <a:lumMod val="65000"/>
                  </a:schemeClr>
                </a:solidFill>
              </a:rPr>
              <a:t>Jesus ordena a São Pedro que pague o tributo</a:t>
            </a:r>
            <a:r>
              <a:rPr lang="pt-BR" sz="1050" dirty="0" smtClean="0">
                <a:solidFill>
                  <a:schemeClr val="bg1">
                    <a:lumMod val="65000"/>
                  </a:schemeClr>
                </a:solidFill>
              </a:rPr>
              <a:t>; 1425-1427; </a:t>
            </a:r>
            <a:r>
              <a:rPr lang="it-IT" sz="1050" dirty="0" smtClean="0">
                <a:solidFill>
                  <a:schemeClr val="bg1">
                    <a:lumMod val="65000"/>
                  </a:schemeClr>
                </a:solidFill>
              </a:rPr>
              <a:t>afresco; 255 x 598 cm</a:t>
            </a:r>
          </a:p>
          <a:p>
            <a:pPr algn="ctr"/>
            <a:r>
              <a:rPr lang="it-IT" sz="1050" dirty="0" smtClean="0">
                <a:solidFill>
                  <a:schemeClr val="bg1">
                    <a:lumMod val="65000"/>
                  </a:schemeClr>
                </a:solidFill>
              </a:rPr>
              <a:t>Capela Brancacci; Santa Maria del Carmine; Florença; Itália</a:t>
            </a:r>
            <a:endParaRPr lang="pt-BR" sz="1050" dirty="0" smtClean="0">
              <a:solidFill>
                <a:schemeClr val="bg1">
                  <a:lumMod val="65000"/>
                </a:schemeClr>
              </a:solidFill>
            </a:endParaRPr>
          </a:p>
          <a:p>
            <a:pPr algn="ctr"/>
            <a:r>
              <a:rPr lang="en-US" sz="1050" i="1" dirty="0" smtClean="0">
                <a:solidFill>
                  <a:schemeClr val="bg1">
                    <a:lumMod val="65000"/>
                  </a:schemeClr>
                </a:solidFill>
              </a:rPr>
              <a:t>Tribute Money, The</a:t>
            </a:r>
            <a:r>
              <a:rPr lang="en-US" sz="1050" dirty="0" smtClean="0">
                <a:solidFill>
                  <a:schemeClr val="bg1">
                    <a:lumMod val="65000"/>
                  </a:schemeClr>
                </a:solidFill>
              </a:rPr>
              <a:t>. Photograph. </a:t>
            </a:r>
            <a:r>
              <a:rPr lang="en-US" sz="1050" i="1" dirty="0" smtClean="0">
                <a:solidFill>
                  <a:schemeClr val="bg1">
                    <a:lumMod val="65000"/>
                  </a:schemeClr>
                </a:solidFill>
              </a:rPr>
              <a:t>Encyclopædia Britannica Online</a:t>
            </a:r>
            <a:r>
              <a:rPr lang="en-US" sz="1050" dirty="0" smtClean="0">
                <a:solidFill>
                  <a:schemeClr val="bg1">
                    <a:lumMod val="65000"/>
                  </a:schemeClr>
                </a:solidFill>
              </a:rPr>
              <a:t>. Web. 19 Jan. 2011. </a:t>
            </a:r>
            <a:endParaRPr lang="pt-BR" sz="1050" dirty="0" smtClean="0">
              <a:solidFill>
                <a:schemeClr val="bg1">
                  <a:lumMod val="65000"/>
                </a:schemeClr>
              </a:solidFill>
            </a:endParaRPr>
          </a:p>
          <a:p>
            <a:pPr algn="ctr"/>
            <a:r>
              <a:rPr lang="en-US" sz="1050" dirty="0" smtClean="0">
                <a:solidFill>
                  <a:schemeClr val="bg1">
                    <a:lumMod val="65000"/>
                  </a:schemeClr>
                </a:solidFill>
              </a:rPr>
              <a:t>&lt;http://www.britannica.com/EBchecked/media/68769/The-Tribute-Money-fresco-by-Masaccio-1425-in-the-Brancacci&gt; : 19.01.2011</a:t>
            </a:r>
            <a:endParaRPr lang="pt-BR" sz="1050" dirty="0" smtClean="0">
              <a:solidFill>
                <a:schemeClr val="bg1">
                  <a:lumMod val="65000"/>
                </a:schemeClr>
              </a:solidFill>
              <a:cs typeface="Arial" pitchFamily="34" charset="0"/>
            </a:endParaRPr>
          </a:p>
        </p:txBody>
      </p:sp>
      <p:sp>
        <p:nvSpPr>
          <p:cNvPr id="4" name="CaixaDeTexto 3"/>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COMPOSIÇÃO EM PLANOS DISPOSTOS HORIZONTALMENTE - 1</a:t>
            </a:r>
          </a:p>
          <a:p>
            <a:pPr algn="ctr"/>
            <a:r>
              <a:rPr lang="pt-BR" sz="1300" dirty="0" smtClean="0">
                <a:solidFill>
                  <a:schemeClr val="bg1">
                    <a:lumMod val="65000"/>
                  </a:schemeClr>
                </a:solidFill>
              </a:rPr>
              <a:t>cada plano tem a representação de uma cena com características formais específicas</a:t>
            </a:r>
          </a:p>
        </p:txBody>
      </p:sp>
      <p:pic>
        <p:nvPicPr>
          <p:cNvPr id="10" name="Picture 1" descr="C:\Nós\Artistas\Masaccio\1425-1428 Masaccio; Tribute; SCAL-Art Resource, New York; Britânica; 59992-050-C76056EA.jpg"/>
          <p:cNvPicPr>
            <a:picLocks noChangeAspect="1" noChangeArrowheads="1"/>
          </p:cNvPicPr>
          <p:nvPr/>
        </p:nvPicPr>
        <p:blipFill>
          <a:blip r:embed="rId3" cstate="print"/>
          <a:srcRect/>
          <a:stretch>
            <a:fillRect/>
          </a:stretch>
        </p:blipFill>
        <p:spPr bwMode="auto">
          <a:xfrm>
            <a:off x="107504" y="908720"/>
            <a:ext cx="8928992" cy="4843977"/>
          </a:xfrm>
          <a:prstGeom prst="rect">
            <a:avLst/>
          </a:prstGeom>
          <a:noFill/>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ChangeArrowheads="1"/>
          </p:cNvSpPr>
          <p:nvPr/>
        </p:nvSpPr>
        <p:spPr bwMode="auto">
          <a:xfrm>
            <a:off x="4572000" y="5986489"/>
            <a:ext cx="4572000"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pt-BR" sz="1000" dirty="0" smtClean="0">
                <a:solidFill>
                  <a:schemeClr val="bg1">
                    <a:lumMod val="65000"/>
                  </a:schemeClr>
                </a:solidFill>
              </a:rPr>
              <a:t>Tommaso Masaccio; </a:t>
            </a:r>
            <a:r>
              <a:rPr lang="pt-BR" sz="1000" i="1" dirty="0" smtClean="0">
                <a:solidFill>
                  <a:schemeClr val="bg1">
                    <a:lumMod val="65000"/>
                  </a:schemeClr>
                </a:solidFill>
              </a:rPr>
              <a:t>Jesus ordena a São Pedro que pague o tributo</a:t>
            </a:r>
            <a:r>
              <a:rPr lang="pt-BR" sz="1000" dirty="0" smtClean="0">
                <a:solidFill>
                  <a:schemeClr val="bg1">
                    <a:lumMod val="65000"/>
                  </a:schemeClr>
                </a:solidFill>
              </a:rPr>
              <a:t>; 1425-1427; </a:t>
            </a:r>
            <a:r>
              <a:rPr lang="it-IT" sz="1000" dirty="0" smtClean="0">
                <a:solidFill>
                  <a:schemeClr val="bg1">
                    <a:lumMod val="65000"/>
                  </a:schemeClr>
                </a:solidFill>
              </a:rPr>
              <a:t>afresco; 255 x 598 cm; Capela Brancacci; Santa Maria del Carmine; Florença; Itália</a:t>
            </a:r>
            <a:endParaRPr lang="pt-BR" sz="1000" dirty="0" smtClean="0">
              <a:solidFill>
                <a:schemeClr val="bg1">
                  <a:lumMod val="65000"/>
                </a:schemeClr>
              </a:solidFill>
            </a:endParaRPr>
          </a:p>
          <a:p>
            <a:pPr algn="ctr"/>
            <a:r>
              <a:rPr lang="en-US" sz="1000" i="1" dirty="0" smtClean="0">
                <a:solidFill>
                  <a:schemeClr val="bg1">
                    <a:lumMod val="65000"/>
                  </a:schemeClr>
                </a:solidFill>
              </a:rPr>
              <a:t>Tribute Money, The</a:t>
            </a:r>
            <a:r>
              <a:rPr lang="en-US" sz="1000" dirty="0" smtClean="0">
                <a:solidFill>
                  <a:schemeClr val="bg1">
                    <a:lumMod val="65000"/>
                  </a:schemeClr>
                </a:solidFill>
              </a:rPr>
              <a:t>. Photograph. </a:t>
            </a:r>
            <a:r>
              <a:rPr lang="en-US" sz="1000" i="1" dirty="0" smtClean="0">
                <a:solidFill>
                  <a:schemeClr val="bg1">
                    <a:lumMod val="65000"/>
                  </a:schemeClr>
                </a:solidFill>
              </a:rPr>
              <a:t>Encyclopædia Britannica Online</a:t>
            </a:r>
            <a:r>
              <a:rPr lang="en-US" sz="1000" dirty="0" smtClean="0">
                <a:solidFill>
                  <a:schemeClr val="bg1">
                    <a:lumMod val="65000"/>
                  </a:schemeClr>
                </a:solidFill>
              </a:rPr>
              <a:t>. Web. 19 Jan. 2011. </a:t>
            </a:r>
            <a:endParaRPr lang="pt-BR" sz="1000" dirty="0" smtClean="0">
              <a:solidFill>
                <a:schemeClr val="bg1">
                  <a:lumMod val="65000"/>
                </a:schemeClr>
              </a:solidFill>
            </a:endParaRPr>
          </a:p>
          <a:p>
            <a:pPr algn="ctr"/>
            <a:r>
              <a:rPr lang="en-US" sz="1000" dirty="0" smtClean="0">
                <a:solidFill>
                  <a:schemeClr val="bg1">
                    <a:lumMod val="65000"/>
                  </a:schemeClr>
                </a:solidFill>
              </a:rPr>
              <a:t>&lt;http://www.britannica.com/EBchecked/media/68769/The-Tribute-Money-fresco-by-Masaccio-1425-in-the-Brancacci&gt; : 19.01.2011</a:t>
            </a:r>
            <a:endParaRPr lang="pt-BR" sz="1000" dirty="0" smtClean="0">
              <a:solidFill>
                <a:schemeClr val="bg1">
                  <a:lumMod val="65000"/>
                </a:schemeClr>
              </a:solidFill>
              <a:cs typeface="Arial" pitchFamily="34" charset="0"/>
            </a:endParaRPr>
          </a:p>
        </p:txBody>
      </p:sp>
      <p:pic>
        <p:nvPicPr>
          <p:cNvPr id="1026" name="Picture 2" descr="C:\Nós\Artistas\Masaccio\2 - 1425-1428 Masaccio; Tribute; SCAL-Art Resource, New York; Britânica; 59992-050-C76056EA - Cópia (2).jpg"/>
          <p:cNvPicPr>
            <a:picLocks noChangeAspect="1" noChangeArrowheads="1"/>
          </p:cNvPicPr>
          <p:nvPr/>
        </p:nvPicPr>
        <p:blipFill>
          <a:blip r:embed="rId3" cstate="print"/>
          <a:srcRect/>
          <a:stretch>
            <a:fillRect/>
          </a:stretch>
        </p:blipFill>
        <p:spPr bwMode="auto">
          <a:xfrm>
            <a:off x="5148064" y="116632"/>
            <a:ext cx="3450681" cy="1872000"/>
          </a:xfrm>
          <a:prstGeom prst="rect">
            <a:avLst/>
          </a:prstGeom>
          <a:noFill/>
        </p:spPr>
      </p:pic>
      <p:pic>
        <p:nvPicPr>
          <p:cNvPr id="2" name="Picture 2" descr="C:\Nós\Artistas\Masaccio\3 - 1425-1428 Masaccio; Tribute; SCAL-Art Resource, New York; Britânica; 59992-050-C76056EA - Cópia.jpg"/>
          <p:cNvPicPr>
            <a:picLocks noChangeAspect="1" noChangeArrowheads="1"/>
          </p:cNvPicPr>
          <p:nvPr/>
        </p:nvPicPr>
        <p:blipFill>
          <a:blip r:embed="rId4" cstate="print"/>
          <a:srcRect/>
          <a:stretch>
            <a:fillRect/>
          </a:stretch>
        </p:blipFill>
        <p:spPr bwMode="auto">
          <a:xfrm>
            <a:off x="5148064" y="2088000"/>
            <a:ext cx="3450680" cy="1872000"/>
          </a:xfrm>
          <a:prstGeom prst="rect">
            <a:avLst/>
          </a:prstGeom>
          <a:noFill/>
        </p:spPr>
      </p:pic>
      <p:pic>
        <p:nvPicPr>
          <p:cNvPr id="12" name="Picture 4" descr="C:\Nós\Artistas\Masaccio\5 - 1425-1428 Masaccio; Tribute; SCAL-Art Resource, New York; Britânica; 59992-050-C76056EA - Cópia - Cópia - Cópia.jpg"/>
          <p:cNvPicPr>
            <a:picLocks noChangeAspect="1" noChangeArrowheads="1"/>
          </p:cNvPicPr>
          <p:nvPr/>
        </p:nvPicPr>
        <p:blipFill>
          <a:blip r:embed="rId5" cstate="print"/>
          <a:srcRect/>
          <a:stretch>
            <a:fillRect/>
          </a:stretch>
        </p:blipFill>
        <p:spPr bwMode="auto">
          <a:xfrm>
            <a:off x="5148064" y="4077072"/>
            <a:ext cx="3450684" cy="1872000"/>
          </a:xfrm>
          <a:prstGeom prst="rect">
            <a:avLst/>
          </a:prstGeom>
          <a:noFill/>
        </p:spPr>
      </p:pic>
      <p:sp>
        <p:nvSpPr>
          <p:cNvPr id="8" name="CaixaDeTexto 7"/>
          <p:cNvSpPr txBox="1"/>
          <p:nvPr/>
        </p:nvSpPr>
        <p:spPr>
          <a:xfrm>
            <a:off x="3707904" y="2996952"/>
            <a:ext cx="184731" cy="369332"/>
          </a:xfrm>
          <a:prstGeom prst="rect">
            <a:avLst/>
          </a:prstGeom>
          <a:noFill/>
        </p:spPr>
        <p:txBody>
          <a:bodyPr wrap="none" rtlCol="0">
            <a:spAutoFit/>
          </a:bodyPr>
          <a:lstStyle/>
          <a:p>
            <a:endParaRPr lang="pt-BR" dirty="0"/>
          </a:p>
        </p:txBody>
      </p:sp>
      <p:sp>
        <p:nvSpPr>
          <p:cNvPr id="9" name="CaixaDeTexto 8"/>
          <p:cNvSpPr txBox="1"/>
          <p:nvPr/>
        </p:nvSpPr>
        <p:spPr>
          <a:xfrm>
            <a:off x="72008" y="714464"/>
            <a:ext cx="4211960" cy="6170920"/>
          </a:xfrm>
          <a:prstGeom prst="rect">
            <a:avLst/>
          </a:prstGeom>
          <a:noFill/>
        </p:spPr>
        <p:txBody>
          <a:bodyPr wrap="square" rtlCol="0">
            <a:spAutoFit/>
          </a:bodyPr>
          <a:lstStyle/>
          <a:p>
            <a:pPr algn="just"/>
            <a:r>
              <a:rPr lang="pt-BR" sz="1200" dirty="0" smtClean="0">
                <a:solidFill>
                  <a:schemeClr val="bg1">
                    <a:lumMod val="65000"/>
                  </a:schemeClr>
                </a:solidFill>
              </a:rPr>
              <a:t>A forma simplificada da paisagem nos planos esquerdo e central contrasta com a forma detalhada da arquitetura do plano direito, o ambiente natural desolado, no qual se desenrola a contenda do imposto e a sua solução, é representativo de sua inferioridade em relação ao ambiente construído e novo, no qual o pagamento é realizado, embora os planos do ambiente natural ocupem praticamente 2/3 do quadro. A grande tensão formal e cromática entre a arquitetura (mais clara, menos policromada, com formas geométricas regulares) e as figuras humanas à sua frente (mais escuras, mais policromadas, com linhas irregulares) captura nosso olhar para o plano direito do quadro, reforçando a importância do tratamento formal dado ao tema, que, por causa desta tensão no mesmo plano plástico, é bastante vibrante em relação aos outros planos. A integração entre forma artística e economia é evidenciada pela imagem que formaliza uma ideologia, o </a:t>
            </a:r>
            <a:r>
              <a:rPr lang="pt-BR" sz="1200" i="1" dirty="0" smtClean="0">
                <a:solidFill>
                  <a:schemeClr val="bg1">
                    <a:lumMod val="65000"/>
                  </a:schemeClr>
                </a:solidFill>
              </a:rPr>
              <a:t>Tributo</a:t>
            </a:r>
            <a:r>
              <a:rPr lang="pt-BR" sz="1200" dirty="0" smtClean="0">
                <a:solidFill>
                  <a:schemeClr val="bg1">
                    <a:lumMod val="65000"/>
                  </a:schemeClr>
                </a:solidFill>
              </a:rPr>
              <a:t> é uma defesa explícita da burguesia mercantil florentina: </a:t>
            </a:r>
          </a:p>
          <a:p>
            <a:pPr algn="just"/>
            <a:endParaRPr lang="pt-BR" sz="1200" dirty="0" smtClean="0">
              <a:solidFill>
                <a:schemeClr val="bg1">
                  <a:lumMod val="65000"/>
                </a:schemeClr>
              </a:solidFill>
            </a:endParaRPr>
          </a:p>
          <a:p>
            <a:pPr algn="just">
              <a:spcAft>
                <a:spcPts val="600"/>
              </a:spcAft>
            </a:pPr>
            <a:r>
              <a:rPr lang="pt-BR" sz="1200" dirty="0" smtClean="0">
                <a:solidFill>
                  <a:schemeClr val="bg1">
                    <a:lumMod val="65000"/>
                  </a:schemeClr>
                </a:solidFill>
              </a:rPr>
              <a:t>“Felice Brancacci, que contratou este afresco ― provavelmente de Masolino, mais conservador e a quem Masaccio se uniria depois ― desejaria sem dúvida que expressasse que a riqueza do Estado deveria ser buscada no mar, pois este personagem pertencia ao Consulado Marítimo, recém criado, e em 1422 foi enviado ao Cairo, em uma missão de grande importância junto ao sultão egípcio: conseguir um comércio ativo com o Oriente, agora que a República dispunha do porto de Pisa; de forma que o fato religioso teria seguramente implicações patrióticas e econômicas. A interpretação de Masaccio é tão pobre de emoção como o tema em si. [O tratamento é intelectual, sóbrio e eclesiástico]”.</a:t>
            </a:r>
          </a:p>
          <a:p>
            <a:pPr algn="r"/>
            <a:r>
              <a:rPr lang="es-ES_tradnl" sz="1000" dirty="0" smtClean="0">
                <a:solidFill>
                  <a:schemeClr val="bg1">
                    <a:lumMod val="65000"/>
                  </a:schemeClr>
                </a:solidFill>
              </a:rPr>
              <a:t>ANTAL, Frederick. </a:t>
            </a:r>
            <a:r>
              <a:rPr lang="es-ES_tradnl" sz="1000" i="1" dirty="0" smtClean="0">
                <a:solidFill>
                  <a:schemeClr val="bg1">
                    <a:lumMod val="65000"/>
                  </a:schemeClr>
                </a:solidFill>
              </a:rPr>
              <a:t>El mundo florentino y su ambiente social: la republica burguesa anterior a Cosme de Medicis: siglos XIV-XV</a:t>
            </a:r>
            <a:r>
              <a:rPr lang="es-ES_tradnl" sz="1000" dirty="0" smtClean="0">
                <a:solidFill>
                  <a:schemeClr val="bg1">
                    <a:lumMod val="65000"/>
                  </a:schemeClr>
                </a:solidFill>
              </a:rPr>
              <a:t>. </a:t>
            </a:r>
            <a:r>
              <a:rPr lang="it-IT" sz="1000" dirty="0" smtClean="0">
                <a:solidFill>
                  <a:schemeClr val="bg1">
                    <a:lumMod val="65000"/>
                  </a:schemeClr>
                </a:solidFill>
              </a:rPr>
              <a:t>Madrid: Guadarrama, 1963. </a:t>
            </a:r>
            <a:r>
              <a:rPr lang="pt-BR" sz="1000" dirty="0" smtClean="0">
                <a:solidFill>
                  <a:schemeClr val="bg1">
                    <a:lumMod val="65000"/>
                  </a:schemeClr>
                </a:solidFill>
              </a:rPr>
              <a:t>p. 329.</a:t>
            </a:r>
            <a:endParaRPr lang="pt-BR" sz="1000" dirty="0">
              <a:solidFill>
                <a:schemeClr val="bg1">
                  <a:lumMod val="65000"/>
                </a:schemeClr>
              </a:solidFill>
            </a:endParaRPr>
          </a:p>
        </p:txBody>
      </p:sp>
      <p:sp>
        <p:nvSpPr>
          <p:cNvPr id="10" name="CaixaDeTexto 9"/>
          <p:cNvSpPr txBox="1"/>
          <p:nvPr/>
        </p:nvSpPr>
        <p:spPr>
          <a:xfrm>
            <a:off x="72008" y="44624"/>
            <a:ext cx="4716016" cy="507831"/>
          </a:xfrm>
          <a:prstGeom prst="rect">
            <a:avLst/>
          </a:prstGeom>
          <a:noFill/>
        </p:spPr>
        <p:txBody>
          <a:bodyPr wrap="square" rtlCol="0">
            <a:spAutoFit/>
          </a:bodyPr>
          <a:lstStyle/>
          <a:p>
            <a:pPr algn="ctr"/>
            <a:r>
              <a:rPr lang="pt-BR" sz="1400" dirty="0" smtClean="0">
                <a:solidFill>
                  <a:schemeClr val="bg1">
                    <a:lumMod val="65000"/>
                  </a:schemeClr>
                </a:solidFill>
              </a:rPr>
              <a:t>COMPOSIÇÃO EM PLANOS DISPOSTOS HORIZONTALMENTE - 2</a:t>
            </a:r>
          </a:p>
          <a:p>
            <a:pPr algn="ctr"/>
            <a:r>
              <a:rPr lang="pt-BR" sz="1300" dirty="0" smtClean="0">
                <a:solidFill>
                  <a:schemeClr val="bg1">
                    <a:lumMod val="65000"/>
                  </a:schemeClr>
                </a:solidFill>
              </a:rPr>
              <a:t>planos pictóricos, cenas representadas e eixos do quadro</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Nós\William\História da arte\Composição e formas - slides\Ana\ana, planos e linhas composicionais\0 cópia 1 digitalizada, + escura - Cópia (22) - Cópia.jpg"/>
          <p:cNvPicPr>
            <a:picLocks noChangeAspect="1" noChangeArrowheads="1"/>
          </p:cNvPicPr>
          <p:nvPr/>
        </p:nvPicPr>
        <p:blipFill>
          <a:blip r:embed="rId3" cstate="print">
            <a:lum bright="5000" contrast="4000"/>
          </a:blip>
          <a:srcRect/>
          <a:stretch>
            <a:fillRect/>
          </a:stretch>
        </p:blipFill>
        <p:spPr bwMode="auto">
          <a:xfrm>
            <a:off x="3275856" y="4390789"/>
            <a:ext cx="2376264" cy="1846523"/>
          </a:xfrm>
          <a:prstGeom prst="rect">
            <a:avLst/>
          </a:prstGeom>
          <a:noFill/>
        </p:spPr>
      </p:pic>
      <p:pic>
        <p:nvPicPr>
          <p:cNvPr id="1035" name="Picture 11" descr="C:\Nós\William\História da arte\Composição e formas - slides\Ana\ana, planos e linhas composicionais\0 cópia 1 digitalizada, + escura - Cópia (23) - Cópia - Cópia.jpg"/>
          <p:cNvPicPr>
            <a:picLocks noChangeAspect="1" noChangeArrowheads="1"/>
          </p:cNvPicPr>
          <p:nvPr/>
        </p:nvPicPr>
        <p:blipFill>
          <a:blip r:embed="rId4" cstate="print">
            <a:lum bright="5000" contrast="4000"/>
          </a:blip>
          <a:srcRect/>
          <a:stretch>
            <a:fillRect/>
          </a:stretch>
        </p:blipFill>
        <p:spPr bwMode="auto">
          <a:xfrm>
            <a:off x="6372201" y="3759046"/>
            <a:ext cx="2232248" cy="2478266"/>
          </a:xfrm>
          <a:prstGeom prst="rect">
            <a:avLst/>
          </a:prstGeom>
          <a:noFill/>
        </p:spPr>
      </p:pic>
      <p:pic>
        <p:nvPicPr>
          <p:cNvPr id="1036" name="Picture 12" descr="C:\Nós\William\História da arte\Composição e formas - slides\Ana\ana, planos e linhas composicionais\0 cópia 1 digitalizada, + escura - Cópia (22) - Cópia - Cópia.jpg"/>
          <p:cNvPicPr>
            <a:picLocks noChangeAspect="1" noChangeArrowheads="1"/>
          </p:cNvPicPr>
          <p:nvPr/>
        </p:nvPicPr>
        <p:blipFill>
          <a:blip r:embed="rId5" cstate="print">
            <a:lum bright="5000" contrast="4000"/>
          </a:blip>
          <a:srcRect/>
          <a:stretch>
            <a:fillRect/>
          </a:stretch>
        </p:blipFill>
        <p:spPr bwMode="auto">
          <a:xfrm>
            <a:off x="5076056" y="1066831"/>
            <a:ext cx="3563815" cy="2362169"/>
          </a:xfrm>
          <a:prstGeom prst="rect">
            <a:avLst/>
          </a:prstGeom>
          <a:noFill/>
        </p:spPr>
      </p:pic>
      <p:sp>
        <p:nvSpPr>
          <p:cNvPr id="14" name="CaixaDeTexto 13"/>
          <p:cNvSpPr txBox="1"/>
          <p:nvPr/>
        </p:nvSpPr>
        <p:spPr>
          <a:xfrm>
            <a:off x="0" y="6567155"/>
            <a:ext cx="9144000" cy="253916"/>
          </a:xfrm>
          <a:prstGeom prst="rect">
            <a:avLst/>
          </a:prstGeom>
          <a:noFill/>
        </p:spPr>
        <p:txBody>
          <a:bodyPr wrap="square" rtlCol="0">
            <a:spAutoFit/>
          </a:bodyPr>
          <a:lstStyle/>
          <a:p>
            <a:pPr algn="ctr"/>
            <a:r>
              <a:rPr lang="pt-BR" sz="1050" dirty="0" smtClean="0">
                <a:solidFill>
                  <a:schemeClr val="bg1">
                    <a:lumMod val="65000"/>
                  </a:schemeClr>
                </a:solidFill>
              </a:rPr>
              <a:t>Ana Luísa Guimarães Galvão; </a:t>
            </a:r>
            <a:r>
              <a:rPr lang="pt-BR" sz="1050" i="1" dirty="0" smtClean="0">
                <a:solidFill>
                  <a:schemeClr val="bg1">
                    <a:lumMod val="65000"/>
                  </a:schemeClr>
                </a:solidFill>
              </a:rPr>
              <a:t>st</a:t>
            </a:r>
            <a:r>
              <a:rPr lang="pt-BR" sz="1050" dirty="0" smtClean="0">
                <a:solidFill>
                  <a:schemeClr val="bg1">
                    <a:lumMod val="65000"/>
                  </a:schemeClr>
                </a:solidFill>
              </a:rPr>
              <a:t>; Belo Horizonte, BR, 1999; tinta acrílica s/ tela; 15,9 x 15,9 x 3,7; col. part.; www.guimaraesgalvao.com</a:t>
            </a:r>
            <a:endParaRPr lang="pt-BR" sz="1050" dirty="0">
              <a:solidFill>
                <a:schemeClr val="bg1">
                  <a:lumMod val="65000"/>
                </a:schemeClr>
              </a:solidFill>
            </a:endParaRPr>
          </a:p>
        </p:txBody>
      </p:sp>
      <p:sp>
        <p:nvSpPr>
          <p:cNvPr id="15" name="CaixaDeTexto 14"/>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COMPOSIÇÃO E FORMAS NAS OBRAS DE ARTES PLÁSTICAS - 3</a:t>
            </a:r>
          </a:p>
          <a:p>
            <a:pPr algn="ctr"/>
            <a:r>
              <a:rPr lang="pt-BR" sz="1300" dirty="0" smtClean="0">
                <a:solidFill>
                  <a:schemeClr val="bg1">
                    <a:lumMod val="65000"/>
                  </a:schemeClr>
                </a:solidFill>
              </a:rPr>
              <a:t>detalhes de cores, relevos, formatos, sobreposições, transparências e interpenetrações</a:t>
            </a:r>
          </a:p>
        </p:txBody>
      </p:sp>
      <p:pic>
        <p:nvPicPr>
          <p:cNvPr id="1039" name="Picture 15" descr="C:\Nós\William\História da arte\Composição e formas - slides\Ana\ana, planos e linhas composicionais\fotos dos detalhes\comparação\Nova pasta\00 - Cópia - Cópia - Cópia - Cópia - Cópia - Cópia.JPG"/>
          <p:cNvPicPr>
            <a:picLocks noChangeAspect="1" noChangeArrowheads="1"/>
          </p:cNvPicPr>
          <p:nvPr/>
        </p:nvPicPr>
        <p:blipFill>
          <a:blip r:embed="rId6" cstate="print">
            <a:lum bright="4000"/>
          </a:blip>
          <a:srcRect/>
          <a:stretch>
            <a:fillRect/>
          </a:stretch>
        </p:blipFill>
        <p:spPr bwMode="auto">
          <a:xfrm>
            <a:off x="107505" y="2852936"/>
            <a:ext cx="2645785" cy="3561182"/>
          </a:xfrm>
          <a:prstGeom prst="rect">
            <a:avLst/>
          </a:prstGeom>
          <a:noFill/>
        </p:spPr>
      </p:pic>
      <p:sp>
        <p:nvSpPr>
          <p:cNvPr id="11" name="Retângulo 10"/>
          <p:cNvSpPr/>
          <p:nvPr/>
        </p:nvSpPr>
        <p:spPr>
          <a:xfrm>
            <a:off x="467544" y="738570"/>
            <a:ext cx="3744416" cy="1754326"/>
          </a:xfrm>
          <a:prstGeom prst="rect">
            <a:avLst/>
          </a:prstGeom>
        </p:spPr>
        <p:txBody>
          <a:bodyPr wrap="square">
            <a:spAutoFit/>
          </a:bodyPr>
          <a:lstStyle/>
          <a:p>
            <a:r>
              <a:rPr lang="pt-BR" sz="1200" dirty="0" smtClean="0">
                <a:solidFill>
                  <a:schemeClr val="bg1">
                    <a:lumMod val="65000"/>
                  </a:schemeClr>
                </a:solidFill>
              </a:rPr>
              <a:t>Cores e formas básicas:</a:t>
            </a:r>
          </a:p>
          <a:p>
            <a:pPr indent="-108000" defTabSz="108000">
              <a:buFont typeface="Calibri" pitchFamily="34" charset="0"/>
              <a:buChar char="−"/>
            </a:pPr>
            <a:r>
              <a:rPr lang="pt-BR" sz="1200" dirty="0" smtClean="0">
                <a:solidFill>
                  <a:schemeClr val="bg1">
                    <a:lumMod val="65000"/>
                  </a:schemeClr>
                </a:solidFill>
              </a:rPr>
              <a:t>gesso acrílico branco para textura;</a:t>
            </a:r>
          </a:p>
          <a:p>
            <a:pPr indent="-108000" defTabSz="108000">
              <a:buFont typeface="Calibri" pitchFamily="34" charset="0"/>
              <a:buChar char="−"/>
            </a:pPr>
            <a:r>
              <a:rPr lang="pt-BR" sz="1200" dirty="0" smtClean="0">
                <a:solidFill>
                  <a:schemeClr val="bg1">
                    <a:lumMod val="65000"/>
                  </a:schemeClr>
                </a:solidFill>
              </a:rPr>
              <a:t>fundo marrom-dourado;</a:t>
            </a:r>
          </a:p>
          <a:p>
            <a:pPr indent="-108000" defTabSz="108000">
              <a:buFont typeface="Calibri" pitchFamily="34" charset="0"/>
              <a:buChar char="−"/>
            </a:pPr>
            <a:r>
              <a:rPr lang="pt-BR" sz="1200" dirty="0" smtClean="0">
                <a:solidFill>
                  <a:schemeClr val="bg1">
                    <a:lumMod val="65000"/>
                  </a:schemeClr>
                </a:solidFill>
              </a:rPr>
              <a:t>azul com espaços para retângulos irregulares;</a:t>
            </a:r>
          </a:p>
          <a:p>
            <a:pPr indent="-108000" defTabSz="108000">
              <a:buFont typeface="Calibri" pitchFamily="34" charset="0"/>
              <a:buChar char="−"/>
            </a:pPr>
            <a:r>
              <a:rPr lang="pt-BR" sz="1200" dirty="0" smtClean="0">
                <a:solidFill>
                  <a:schemeClr val="bg1">
                    <a:lumMod val="65000"/>
                  </a:schemeClr>
                </a:solidFill>
              </a:rPr>
              <a:t>dois tons de verde claro;</a:t>
            </a:r>
          </a:p>
          <a:p>
            <a:pPr indent="-108000" defTabSz="108000">
              <a:buFont typeface="Calibri" pitchFamily="34" charset="0"/>
              <a:buChar char="−"/>
            </a:pPr>
            <a:r>
              <a:rPr lang="pt-BR" sz="1200" dirty="0" smtClean="0">
                <a:solidFill>
                  <a:schemeClr val="bg1">
                    <a:lumMod val="65000"/>
                  </a:schemeClr>
                </a:solidFill>
              </a:rPr>
              <a:t>alaranjado e vermelho, um ao lado do outro e com 	alternância de sobreposição;</a:t>
            </a:r>
          </a:p>
          <a:p>
            <a:pPr indent="-108000" defTabSz="108000">
              <a:buFont typeface="Calibri" pitchFamily="34" charset="0"/>
              <a:buChar char="−"/>
            </a:pPr>
            <a:r>
              <a:rPr lang="pt-BR" sz="1200" dirty="0" smtClean="0">
                <a:solidFill>
                  <a:schemeClr val="bg1">
                    <a:lumMod val="65000"/>
                  </a:schemeClr>
                </a:solidFill>
              </a:rPr>
              <a:t>diversas camadas de tintas ou pinceladas formando 	transparências e 	volumes.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ChangeArrowheads="1"/>
          </p:cNvSpPr>
          <p:nvPr/>
        </p:nvSpPr>
        <p:spPr bwMode="auto">
          <a:xfrm>
            <a:off x="1" y="6297779"/>
            <a:ext cx="9144000" cy="5770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pt-BR" sz="1050" dirty="0" smtClean="0">
                <a:solidFill>
                  <a:schemeClr val="bg1">
                    <a:lumMod val="65000"/>
                  </a:schemeClr>
                </a:solidFill>
              </a:rPr>
              <a:t>Tommaso Masaccio; </a:t>
            </a:r>
            <a:r>
              <a:rPr lang="pt-BR" sz="1050" i="1" dirty="0" smtClean="0">
                <a:solidFill>
                  <a:schemeClr val="bg1">
                    <a:lumMod val="65000"/>
                  </a:schemeClr>
                </a:solidFill>
              </a:rPr>
              <a:t>Jesus ordena a São Pedro que pague o tributo</a:t>
            </a:r>
            <a:r>
              <a:rPr lang="pt-BR" sz="1050" dirty="0" smtClean="0">
                <a:solidFill>
                  <a:schemeClr val="bg1">
                    <a:lumMod val="65000"/>
                  </a:schemeClr>
                </a:solidFill>
              </a:rPr>
              <a:t>; 1425-1427; </a:t>
            </a:r>
            <a:r>
              <a:rPr lang="it-IT" sz="1050" dirty="0" smtClean="0">
                <a:solidFill>
                  <a:schemeClr val="bg1">
                    <a:lumMod val="65000"/>
                  </a:schemeClr>
                </a:solidFill>
              </a:rPr>
              <a:t>afresco; 255 x 598 cm; Capela Brancacci; Santa Maria del Carmine; Florença; Itália</a:t>
            </a:r>
            <a:endParaRPr lang="pt-BR" sz="1050" dirty="0" smtClean="0">
              <a:solidFill>
                <a:schemeClr val="bg1">
                  <a:lumMod val="65000"/>
                </a:schemeClr>
              </a:solidFill>
            </a:endParaRPr>
          </a:p>
          <a:p>
            <a:pPr algn="ctr"/>
            <a:r>
              <a:rPr lang="en-US" sz="1050" i="1" dirty="0" smtClean="0">
                <a:solidFill>
                  <a:schemeClr val="bg1">
                    <a:lumMod val="65000"/>
                  </a:schemeClr>
                </a:solidFill>
              </a:rPr>
              <a:t>Tribute Money, The</a:t>
            </a:r>
            <a:r>
              <a:rPr lang="en-US" sz="1050" dirty="0" smtClean="0">
                <a:solidFill>
                  <a:schemeClr val="bg1">
                    <a:lumMod val="65000"/>
                  </a:schemeClr>
                </a:solidFill>
              </a:rPr>
              <a:t>. Photograph. </a:t>
            </a:r>
            <a:r>
              <a:rPr lang="en-US" sz="1050" i="1" dirty="0" smtClean="0">
                <a:solidFill>
                  <a:schemeClr val="bg1">
                    <a:lumMod val="65000"/>
                  </a:schemeClr>
                </a:solidFill>
              </a:rPr>
              <a:t>Encyclopædia Britannica Online</a:t>
            </a:r>
            <a:r>
              <a:rPr lang="en-US" sz="1050" dirty="0" smtClean="0">
                <a:solidFill>
                  <a:schemeClr val="bg1">
                    <a:lumMod val="65000"/>
                  </a:schemeClr>
                </a:solidFill>
              </a:rPr>
              <a:t>. Web. 19 Jan. 2011.</a:t>
            </a:r>
            <a:endParaRPr lang="pt-BR" sz="1050" dirty="0" smtClean="0">
              <a:solidFill>
                <a:schemeClr val="bg1">
                  <a:lumMod val="65000"/>
                </a:schemeClr>
              </a:solidFill>
            </a:endParaRPr>
          </a:p>
          <a:p>
            <a:pPr algn="ctr"/>
            <a:r>
              <a:rPr lang="en-US" sz="1050" dirty="0" smtClean="0">
                <a:solidFill>
                  <a:schemeClr val="bg1">
                    <a:lumMod val="65000"/>
                  </a:schemeClr>
                </a:solidFill>
              </a:rPr>
              <a:t>&lt;http://www.britannica.com/EBchecked/media/68769/The-Tribute-Money-fresco-by-Masaccio-1425-in-the-Brancacci&gt; : 19.01.2011</a:t>
            </a:r>
            <a:endParaRPr kumimoji="0" lang="pt-BR" sz="1050" b="0" i="0" u="none" strike="noStrike" cap="none" normalizeH="0" baseline="0" dirty="0" smtClean="0">
              <a:ln>
                <a:noFill/>
              </a:ln>
              <a:solidFill>
                <a:schemeClr val="bg1">
                  <a:lumMod val="65000"/>
                </a:schemeClr>
              </a:solidFill>
              <a:effectLst/>
              <a:cs typeface="Arial" pitchFamily="34" charset="0"/>
            </a:endParaRPr>
          </a:p>
        </p:txBody>
      </p:sp>
      <p:sp>
        <p:nvSpPr>
          <p:cNvPr id="4" name="CaixaDeTexto 3"/>
          <p:cNvSpPr txBox="1"/>
          <p:nvPr/>
        </p:nvSpPr>
        <p:spPr>
          <a:xfrm>
            <a:off x="0" y="579745"/>
            <a:ext cx="9144000" cy="1985159"/>
          </a:xfrm>
          <a:prstGeom prst="rect">
            <a:avLst/>
          </a:prstGeom>
          <a:noFill/>
        </p:spPr>
        <p:txBody>
          <a:bodyPr wrap="square" rtlCol="0">
            <a:spAutoFit/>
          </a:bodyPr>
          <a:lstStyle/>
          <a:p>
            <a:pPr algn="just"/>
            <a:r>
              <a:rPr lang="pt-BR" sz="1200" dirty="0" smtClean="0">
                <a:solidFill>
                  <a:schemeClr val="bg1">
                    <a:lumMod val="65000"/>
                  </a:schemeClr>
                </a:solidFill>
              </a:rPr>
              <a:t>“No centro, o cobrador de impostos, de costas para o espectador, exige ao grupo dos doze apóstolos, reunidos em torno de Cristo, o pagamento da soma devida. Cristo ordena a Pedro que dê o dinheiro. No fundo e à esquerda da cena, Pedro descobre a soma necessária [na boca] de um peixe, à beira-mar. À direita, Pedro paga ao cobrador”.</a:t>
            </a:r>
          </a:p>
          <a:p>
            <a:pPr algn="r"/>
            <a:r>
              <a:rPr lang="fr-FR" sz="1000" dirty="0" smtClean="0">
                <a:solidFill>
                  <a:schemeClr val="bg1">
                    <a:lumMod val="65000"/>
                  </a:schemeClr>
                </a:solidFill>
              </a:rPr>
              <a:t>HADJINICOLAOU, Nicos. </a:t>
            </a:r>
            <a:r>
              <a:rPr lang="fr-FR" sz="1000" i="1" dirty="0" smtClean="0">
                <a:solidFill>
                  <a:schemeClr val="bg1">
                    <a:lumMod val="65000"/>
                  </a:schemeClr>
                </a:solidFill>
              </a:rPr>
              <a:t>Histoire de l’art et lutte des classes</a:t>
            </a:r>
            <a:r>
              <a:rPr lang="fr-FR" sz="1000" dirty="0" smtClean="0">
                <a:solidFill>
                  <a:schemeClr val="bg1">
                    <a:lumMod val="65000"/>
                  </a:schemeClr>
                </a:solidFill>
              </a:rPr>
              <a:t>. 2. ed. </a:t>
            </a:r>
            <a:r>
              <a:rPr lang="pt-BR" sz="1000" dirty="0" smtClean="0">
                <a:solidFill>
                  <a:schemeClr val="bg1">
                    <a:lumMod val="65000"/>
                  </a:schemeClr>
                </a:solidFill>
              </a:rPr>
              <a:t>Paris: François Maspero, 1978. p. 163-164.</a:t>
            </a:r>
          </a:p>
          <a:p>
            <a:pPr algn="just"/>
            <a:endParaRPr lang="pt-BR" sz="1200" dirty="0" smtClean="0">
              <a:solidFill>
                <a:schemeClr val="bg1">
                  <a:lumMod val="65000"/>
                </a:schemeClr>
              </a:solidFill>
            </a:endParaRPr>
          </a:p>
          <a:p>
            <a:pPr algn="just"/>
            <a:r>
              <a:rPr lang="pt-BR" sz="1100" dirty="0" smtClean="0">
                <a:solidFill>
                  <a:schemeClr val="bg1">
                    <a:lumMod val="65000"/>
                  </a:schemeClr>
                </a:solidFill>
              </a:rPr>
              <a:t>“Quando eles voltaram a Cafarnaum, os cobradores das duas dracmas aproximaram-se de Pedro e disseram-lhe: ‘Seu mestre não paga as duas dracmas? ― Sim’, ele respondeu. Quando ele foi entrar em casa, Jesus antecipou-se às suas palavras e lhe disse: ‘O que pensas, Simão? Quem paga taxas ou impostos aos reis da terra? Seus filhos ou os estrangeiros?’ E como ele respondeu: ‘Os estrangeiros’, Jesus lhe disse: ‘Por conseguinte, os filhos estão isentos. No entanto, para não escandalizar essas pessoas, vá ao mar, lance o anzol, pegue o primeiro peixe que fisgar e abra sua boca: você encontrará uma peça de quatro dracmas; pegue-a e dê a eles por mim e por você’.”</a:t>
            </a:r>
          </a:p>
          <a:p>
            <a:pPr algn="r"/>
            <a:r>
              <a:rPr lang="pt-BR" sz="1000" dirty="0" smtClean="0">
                <a:solidFill>
                  <a:schemeClr val="bg1">
                    <a:lumMod val="65000"/>
                  </a:schemeClr>
                </a:solidFill>
              </a:rPr>
              <a:t>Evangelho segundo São Mateus, 17, 24-27</a:t>
            </a:r>
          </a:p>
        </p:txBody>
      </p:sp>
      <p:pic>
        <p:nvPicPr>
          <p:cNvPr id="48129" name="Picture 1" descr="C:\Nós\Artistas\Masaccio\1425-1428 Masaccio; Tribute; SCAL-Art Resource, New York; Britânica; 59992-050-C76056EA.jpg"/>
          <p:cNvPicPr>
            <a:picLocks noChangeAspect="1" noChangeArrowheads="1"/>
          </p:cNvPicPr>
          <p:nvPr/>
        </p:nvPicPr>
        <p:blipFill>
          <a:blip r:embed="rId3" cstate="print"/>
          <a:srcRect/>
          <a:stretch>
            <a:fillRect/>
          </a:stretch>
        </p:blipFill>
        <p:spPr bwMode="auto">
          <a:xfrm>
            <a:off x="1331639" y="2708920"/>
            <a:ext cx="6526517" cy="3540634"/>
          </a:xfrm>
          <a:prstGeom prst="rect">
            <a:avLst/>
          </a:prstGeom>
          <a:noFill/>
        </p:spPr>
      </p:pic>
      <p:sp>
        <p:nvSpPr>
          <p:cNvPr id="6" name="CaixaDeTexto 5"/>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COMPOSIÇÃO EM PLANOS DISPOSTOS HORIZONTALMENTE - 3</a:t>
            </a:r>
          </a:p>
          <a:p>
            <a:pPr algn="ctr"/>
            <a:r>
              <a:rPr lang="pt-BR" sz="1300" dirty="0" smtClean="0">
                <a:solidFill>
                  <a:schemeClr val="bg1">
                    <a:lumMod val="65000"/>
                  </a:schemeClr>
                </a:solidFill>
              </a:rPr>
              <a:t>representação quase linear de uma história bíblica</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03648" y="6247836"/>
            <a:ext cx="7740352" cy="5770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Luca di Tommè; </a:t>
            </a:r>
            <a:r>
              <a:rPr kumimoji="0" lang="pt-BR" sz="1050" b="0" i="1" u="none" strike="noStrike" cap="none" normalizeH="0" baseline="0" dirty="0" smtClean="0">
                <a:ln>
                  <a:noFill/>
                </a:ln>
                <a:solidFill>
                  <a:schemeClr val="bg1">
                    <a:lumMod val="65000"/>
                  </a:schemeClr>
                </a:solidFill>
                <a:effectLst/>
                <a:ea typeface="Calibri" pitchFamily="34" charset="0"/>
                <a:cs typeface="Times New Roman" pitchFamily="18" charset="0"/>
              </a:rPr>
              <a:t>Nossa Senhora entronizada com Menino Jesus, com quatro anjos</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Itália, 1367-1370; têmpera sobre madeira; 160 x 85,5 cm</a:t>
            </a:r>
            <a:endParaRPr kumimoji="0" lang="pt-BR" sz="105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Museu Fitzwilliam; Cambridge; Reino Unido</a:t>
            </a:r>
            <a:endParaRPr kumimoji="0" lang="pt-BR" sz="105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www.fitzmuseum.cam.ac.uk/pharos/collection_</a:t>
            </a:r>
            <a:r>
              <a:rPr kumimoji="0" lang="fr-FR" sz="1050" b="0" i="0" u="none" strike="noStrike" cap="none" normalizeH="0" baseline="0" dirty="0" smtClean="0">
                <a:ln>
                  <a:noFill/>
                </a:ln>
                <a:solidFill>
                  <a:schemeClr val="bg1">
                    <a:lumMod val="65000"/>
                  </a:schemeClr>
                </a:solidFill>
                <a:effectLst/>
                <a:ea typeface="Calibri" pitchFamily="34" charset="0"/>
                <a:cs typeface="Times New Roman" pitchFamily="18" charset="0"/>
              </a:rPr>
              <a:t>pages/middle_pages/563/FRM_TXT_SE-563.html : Acesso em  02.11.2007</a:t>
            </a:r>
          </a:p>
        </p:txBody>
      </p:sp>
      <p:pic>
        <p:nvPicPr>
          <p:cNvPr id="3074" name="Picture 2" descr="C:\Nós\Artistas\Luca di Tommè\1367-1370 Tommè; Nossa Senhora entronizada Cópia 2.jpg"/>
          <p:cNvPicPr>
            <a:picLocks noChangeAspect="1" noChangeArrowheads="1"/>
          </p:cNvPicPr>
          <p:nvPr/>
        </p:nvPicPr>
        <p:blipFill>
          <a:blip r:embed="rId3" cstate="print">
            <a:lum bright="-4000" contrast="-2000"/>
          </a:blip>
          <a:srcRect/>
          <a:stretch>
            <a:fillRect/>
          </a:stretch>
        </p:blipFill>
        <p:spPr bwMode="auto">
          <a:xfrm>
            <a:off x="5796136" y="212932"/>
            <a:ext cx="2664296" cy="5880364"/>
          </a:xfrm>
          <a:prstGeom prst="rect">
            <a:avLst/>
          </a:prstGeom>
          <a:noFill/>
        </p:spPr>
      </p:pic>
      <p:sp>
        <p:nvSpPr>
          <p:cNvPr id="10" name="Retângulo 9"/>
          <p:cNvSpPr/>
          <p:nvPr/>
        </p:nvSpPr>
        <p:spPr>
          <a:xfrm>
            <a:off x="1187624" y="96887"/>
            <a:ext cx="4139952" cy="307777"/>
          </a:xfrm>
          <a:prstGeom prst="rect">
            <a:avLst/>
          </a:prstGeom>
        </p:spPr>
        <p:txBody>
          <a:bodyPr wrap="square">
            <a:spAutoFit/>
          </a:bodyPr>
          <a:lstStyle/>
          <a:p>
            <a:pPr lvl="0" algn="ctr" eaLnBrk="0" fontAlgn="base" hangingPunct="0">
              <a:spcBef>
                <a:spcPct val="0"/>
              </a:spcBef>
              <a:spcAft>
                <a:spcPct val="0"/>
              </a:spcAft>
            </a:pPr>
            <a:r>
              <a:rPr lang="fr-FR" sz="1400" dirty="0" smtClean="0">
                <a:solidFill>
                  <a:schemeClr val="bg1">
                    <a:lumMod val="65000"/>
                  </a:schemeClr>
                </a:solidFill>
                <a:cs typeface="Times New Roman" pitchFamily="18" charset="0"/>
              </a:rPr>
              <a:t>COMPOSIÇÃO EM TRIÂNGULOS E RETÂNGULOS - 1</a:t>
            </a:r>
            <a:endParaRPr lang="fr-FR" sz="1400" dirty="0" smtClean="0">
              <a:solidFill>
                <a:schemeClr val="bg1">
                  <a:lumMod val="65000"/>
                </a:schemeClr>
              </a:solidFill>
              <a:cs typeface="Arial" pitchFamily="34" charset="0"/>
            </a:endParaRPr>
          </a:p>
        </p:txBody>
      </p:sp>
      <p:sp>
        <p:nvSpPr>
          <p:cNvPr id="8" name="CaixaDeTexto 7"/>
          <p:cNvSpPr txBox="1"/>
          <p:nvPr/>
        </p:nvSpPr>
        <p:spPr>
          <a:xfrm>
            <a:off x="323528" y="1268760"/>
            <a:ext cx="4320480" cy="4131900"/>
          </a:xfrm>
          <a:prstGeom prst="rect">
            <a:avLst/>
          </a:prstGeom>
          <a:noFill/>
        </p:spPr>
        <p:txBody>
          <a:bodyPr wrap="square" rtlCol="0">
            <a:spAutoFit/>
          </a:bodyPr>
          <a:lstStyle/>
          <a:p>
            <a:pPr algn="just"/>
            <a:r>
              <a:rPr lang="pt-BR" sz="1200" dirty="0" smtClean="0">
                <a:solidFill>
                  <a:schemeClr val="bg1">
                    <a:lumMod val="65000"/>
                  </a:schemeClr>
                </a:solidFill>
              </a:rPr>
              <a:t>Este é um modelo de composição bastante utilizado por suas características formais e simbólicas e por toda a tradição acumulada devida ao uso excessivo de suas formas na história da produção artística. Executado com um vértice na parte superior, ponto de partida e de chegada das laterais, geralmente iguais, este tipo de triângulo representa a sustentação de um objeto, por ter uma base que afunila para cima e um cume que se abre para baixo, simbolizando a estabilidade da base que converge para a síntese em seu topo e da síntese que irradia sua força para o conjunto pictórico.</a:t>
            </a:r>
          </a:p>
          <a:p>
            <a:pPr algn="just"/>
            <a:endParaRPr lang="pt-BR" sz="1200" dirty="0" smtClean="0">
              <a:solidFill>
                <a:schemeClr val="bg1">
                  <a:lumMod val="65000"/>
                </a:schemeClr>
              </a:solidFill>
            </a:endParaRPr>
          </a:p>
          <a:p>
            <a:pPr algn="just">
              <a:spcAft>
                <a:spcPts val="300"/>
              </a:spcAft>
            </a:pPr>
            <a:r>
              <a:rPr lang="pt-BR" sz="1200" dirty="0" smtClean="0">
                <a:solidFill>
                  <a:schemeClr val="bg1">
                    <a:lumMod val="65000"/>
                  </a:schemeClr>
                </a:solidFill>
              </a:rPr>
              <a:t>"O simbolismo do triângulo abrange o simbolismo do número três, [que 'exprime uma ordem intelectual e espiritual' perfeita em várias culturas e épocas]. Somente em função das suas relações com as outras figuras geométricas podemos percebê-lo plenamente“.</a:t>
            </a:r>
          </a:p>
          <a:p>
            <a:pPr algn="r"/>
            <a:r>
              <a:rPr lang="fr-FR" sz="1000" dirty="0" smtClean="0">
                <a:solidFill>
                  <a:schemeClr val="bg1">
                    <a:lumMod val="65000"/>
                  </a:schemeClr>
                </a:solidFill>
              </a:rPr>
              <a:t>CHEVALIER, Jean; GHEERBRANT, Alain et. al. </a:t>
            </a:r>
            <a:r>
              <a:rPr lang="pt-BR" sz="1000" i="1" dirty="0" smtClean="0">
                <a:solidFill>
                  <a:schemeClr val="bg1">
                    <a:lumMod val="65000"/>
                  </a:schemeClr>
                </a:solidFill>
              </a:rPr>
              <a:t>Dicionário de símbolos</a:t>
            </a:r>
            <a:r>
              <a:rPr lang="pt-BR" sz="1000" dirty="0" smtClean="0">
                <a:solidFill>
                  <a:schemeClr val="bg1">
                    <a:lumMod val="65000"/>
                  </a:schemeClr>
                </a:solidFill>
              </a:rPr>
              <a:t>. 2. Ed. Rio de Janeiro: José Olympio, 1989. Verbetes TRÊS e TRIÂNGULO.</a:t>
            </a:r>
          </a:p>
          <a:p>
            <a:pPr algn="just"/>
            <a:endParaRPr lang="pt-BR" sz="1200" dirty="0" smtClean="0">
              <a:solidFill>
                <a:schemeClr val="bg1">
                  <a:lumMod val="65000"/>
                </a:schemeClr>
              </a:solidFill>
            </a:endParaRPr>
          </a:p>
          <a:p>
            <a:pPr algn="just"/>
            <a:r>
              <a:rPr lang="pt-BR" sz="1200" dirty="0" smtClean="0">
                <a:solidFill>
                  <a:schemeClr val="bg1">
                    <a:lumMod val="65000"/>
                  </a:schemeClr>
                </a:solidFill>
              </a:rPr>
              <a:t>Os significados destas representações variam conforme os temas tratados, indo da perfeição divina ideal ao prosaico e naturalista busto humano.</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Nós\Artistas\Luca di Tommè\1367-1370 Tommè; Nossa Senhora entronizada Cópia 2.jpg"/>
          <p:cNvPicPr>
            <a:picLocks noChangeAspect="1" noChangeArrowheads="1"/>
          </p:cNvPicPr>
          <p:nvPr/>
        </p:nvPicPr>
        <p:blipFill>
          <a:blip r:embed="rId3" cstate="print">
            <a:lum bright="-4000" contrast="-2000"/>
          </a:blip>
          <a:srcRect/>
          <a:stretch>
            <a:fillRect/>
          </a:stretch>
        </p:blipFill>
        <p:spPr bwMode="auto">
          <a:xfrm>
            <a:off x="239356" y="764704"/>
            <a:ext cx="2316420" cy="5112568"/>
          </a:xfrm>
          <a:prstGeom prst="rect">
            <a:avLst/>
          </a:prstGeom>
          <a:noFill/>
        </p:spPr>
      </p:pic>
      <p:sp>
        <p:nvSpPr>
          <p:cNvPr id="1025" name="Rectangle 1"/>
          <p:cNvSpPr>
            <a:spLocks noChangeArrowheads="1"/>
          </p:cNvSpPr>
          <p:nvPr/>
        </p:nvSpPr>
        <p:spPr bwMode="auto">
          <a:xfrm>
            <a:off x="107504" y="5951602"/>
            <a:ext cx="3851920"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Luca di Tommè; </a:t>
            </a:r>
            <a:r>
              <a:rPr kumimoji="0" lang="pt-BR" sz="1000" b="0" i="1" u="none" strike="noStrike" cap="none" normalizeH="0" baseline="0" dirty="0" smtClean="0">
                <a:ln>
                  <a:noFill/>
                </a:ln>
                <a:solidFill>
                  <a:schemeClr val="bg1">
                    <a:lumMod val="65000"/>
                  </a:schemeClr>
                </a:solidFill>
                <a:effectLst/>
                <a:ea typeface="Calibri" pitchFamily="34" charset="0"/>
                <a:cs typeface="Times New Roman" pitchFamily="18" charset="0"/>
              </a:rPr>
              <a:t>Nossa Senhora entronizada com Menino Jesus, com quatro anjos</a:t>
            </a: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 Itália, 1367-1370; têmpera sobre madeira; 160 x 85,5 cm</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Museu Fitzwilliam; Cambridge; Reino Unido</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www.fitzmuseum.cam.ac.uk/pharos/collection_</a:t>
            </a:r>
            <a:r>
              <a:rPr kumimoji="0" lang="fr-FR" sz="1000" b="0" i="0" u="none" strike="noStrike" cap="none" normalizeH="0" baseline="0" dirty="0" smtClean="0">
                <a:ln>
                  <a:noFill/>
                </a:ln>
                <a:solidFill>
                  <a:schemeClr val="bg1">
                    <a:lumMod val="65000"/>
                  </a:schemeClr>
                </a:solidFill>
                <a:effectLst/>
                <a:ea typeface="Calibri" pitchFamily="34" charset="0"/>
                <a:cs typeface="Times New Roman" pitchFamily="18" charset="0"/>
              </a:rPr>
              <a:t>pages/middle_pages/563/FRM_TXT_SE-563.html : Acesso em  02.11.2007</a:t>
            </a:r>
          </a:p>
        </p:txBody>
      </p:sp>
      <p:sp>
        <p:nvSpPr>
          <p:cNvPr id="10" name="Retângulo 9"/>
          <p:cNvSpPr/>
          <p:nvPr/>
        </p:nvSpPr>
        <p:spPr>
          <a:xfrm>
            <a:off x="72008" y="24879"/>
            <a:ext cx="3851920" cy="307777"/>
          </a:xfrm>
          <a:prstGeom prst="rect">
            <a:avLst/>
          </a:prstGeom>
        </p:spPr>
        <p:txBody>
          <a:bodyPr wrap="square">
            <a:spAutoFit/>
          </a:bodyPr>
          <a:lstStyle/>
          <a:p>
            <a:pPr lvl="0" algn="ctr" eaLnBrk="0" fontAlgn="base" hangingPunct="0">
              <a:spcBef>
                <a:spcPct val="0"/>
              </a:spcBef>
              <a:spcAft>
                <a:spcPct val="0"/>
              </a:spcAft>
            </a:pPr>
            <a:r>
              <a:rPr lang="fr-FR" sz="1400" dirty="0" smtClean="0">
                <a:solidFill>
                  <a:schemeClr val="bg1">
                    <a:lumMod val="65000"/>
                  </a:schemeClr>
                </a:solidFill>
                <a:cs typeface="Times New Roman" pitchFamily="18" charset="0"/>
              </a:rPr>
              <a:t>COMPOSIÇÃO EM TRIÂNGULOS E RETÂNGULOS - 2</a:t>
            </a:r>
            <a:endParaRPr lang="fr-FR" sz="1400" dirty="0" smtClean="0">
              <a:solidFill>
                <a:schemeClr val="bg1">
                  <a:lumMod val="65000"/>
                </a:schemeClr>
              </a:solidFill>
              <a:cs typeface="Arial" pitchFamily="34" charset="0"/>
            </a:endParaRPr>
          </a:p>
        </p:txBody>
      </p:sp>
      <p:sp>
        <p:nvSpPr>
          <p:cNvPr id="8" name="CaixaDeTexto 7"/>
          <p:cNvSpPr txBox="1"/>
          <p:nvPr/>
        </p:nvSpPr>
        <p:spPr>
          <a:xfrm>
            <a:off x="2267744" y="366479"/>
            <a:ext cx="6876256" cy="2054409"/>
          </a:xfrm>
          <a:prstGeom prst="rect">
            <a:avLst/>
          </a:prstGeom>
          <a:noFill/>
        </p:spPr>
        <p:txBody>
          <a:bodyPr wrap="square" rtlCol="0">
            <a:spAutoFit/>
          </a:bodyPr>
          <a:lstStyle/>
          <a:p>
            <a:pPr algn="just"/>
            <a:r>
              <a:rPr lang="pt-BR" sz="1200" dirty="0" smtClean="0">
                <a:solidFill>
                  <a:schemeClr val="bg1">
                    <a:lumMod val="65000"/>
                  </a:schemeClr>
                </a:solidFill>
              </a:rPr>
              <a:t>O painel de Nossa Senhora com o Menino Jesus foi executado por Luca di Tommè, cujos registros históricos </a:t>
            </a:r>
          </a:p>
          <a:p>
            <a:pPr algn="just">
              <a:spcBef>
                <a:spcPts val="600"/>
              </a:spcBef>
            </a:pPr>
            <a:r>
              <a:rPr lang="pt-BR" sz="1100" dirty="0" smtClean="0">
                <a:solidFill>
                  <a:schemeClr val="bg1">
                    <a:lumMod val="65000"/>
                  </a:schemeClr>
                </a:solidFill>
              </a:rPr>
              <a:t>"sugerem que foi um dos mais importantes artistas que trabalhou em Siena, na segunda metade do século XIV. Ainda hoje, ele e seus contemporâneos tendem a ser obscurecidos pelas grandes figuras que os antecederam (Duccio, Simone Martini e os irmãos Lorenzetti) e pelos gigantes do primeiro Renascimento Florentino que vieram depois (Masaccio, Fra Filippo Lippi, Domenico Veneziano). Tommè foi fortemente influenciado por Simone Martini, [conforme pode-se ver nos] painéis de um retábulo de altar (abaixo). Uma característica que ele herdou claramente foi a maneira de trabalhar a decoração com ouro. Tommè fez um uso livre da técnica neste painel. A bainha do manto da Virgem, sua coroa, a almofada sobre a qual está sentada e, muito obviamente, o tecido ricamente ornamentado seguro pelos quatro anjos [...].“</a:t>
            </a:r>
          </a:p>
          <a:p>
            <a:pPr algn="r">
              <a:spcBef>
                <a:spcPts val="300"/>
              </a:spcBef>
            </a:pPr>
            <a:r>
              <a:rPr lang="en-US" sz="1000" dirty="0" smtClean="0">
                <a:solidFill>
                  <a:schemeClr val="bg1">
                    <a:lumMod val="65000"/>
                  </a:schemeClr>
                </a:solidFill>
              </a:rPr>
              <a:t>The Fitzwilliam Museum; Cambridge; United Kingdom</a:t>
            </a:r>
            <a:r>
              <a:rPr lang="pt-BR" sz="1000" dirty="0" smtClean="0">
                <a:solidFill>
                  <a:schemeClr val="bg1">
                    <a:lumMod val="65000"/>
                  </a:schemeClr>
                </a:solidFill>
              </a:rPr>
              <a:t>: www.fitzmuseum.cam.ac.uk/pharos/collection_pages/middle_pages/563/FRM_TXT_SE-563.html : 18.05.2009</a:t>
            </a:r>
            <a:endParaRPr lang="pt-BR" sz="1200" dirty="0" smtClean="0">
              <a:solidFill>
                <a:schemeClr val="bg1">
                  <a:lumMod val="65000"/>
                </a:schemeClr>
              </a:solidFill>
            </a:endParaRPr>
          </a:p>
        </p:txBody>
      </p:sp>
      <p:pic>
        <p:nvPicPr>
          <p:cNvPr id="13" name="Picture 2" descr="C:\Nós\Artistas\Simone Martini\Cópia de 1319 c. Simone Martini; S Geminiano, S Miguel e S Agostinho; têmpera c ouro s madeira; 110,5 x 114,8 cm; Museu Fitzwilliam; Cambridge.jpg"/>
          <p:cNvPicPr>
            <a:picLocks noChangeAspect="1" noChangeArrowheads="1"/>
          </p:cNvPicPr>
          <p:nvPr/>
        </p:nvPicPr>
        <p:blipFill>
          <a:blip r:embed="rId4" cstate="print"/>
          <a:srcRect/>
          <a:stretch>
            <a:fillRect/>
          </a:stretch>
        </p:blipFill>
        <p:spPr bwMode="auto">
          <a:xfrm>
            <a:off x="5284191" y="2932334"/>
            <a:ext cx="3104233" cy="2944938"/>
          </a:xfrm>
          <a:prstGeom prst="rect">
            <a:avLst/>
          </a:prstGeom>
          <a:noFill/>
        </p:spPr>
      </p:pic>
      <p:sp>
        <p:nvSpPr>
          <p:cNvPr id="14" name="CaixaDeTexto 13"/>
          <p:cNvSpPr txBox="1"/>
          <p:nvPr/>
        </p:nvSpPr>
        <p:spPr>
          <a:xfrm>
            <a:off x="4572000" y="5951602"/>
            <a:ext cx="4427984" cy="861774"/>
          </a:xfrm>
          <a:prstGeom prst="rect">
            <a:avLst/>
          </a:prstGeom>
          <a:noFill/>
        </p:spPr>
        <p:txBody>
          <a:bodyPr wrap="square" rtlCol="0">
            <a:spAutoFit/>
          </a:bodyPr>
          <a:lstStyle/>
          <a:p>
            <a:pPr algn="ctr"/>
            <a:r>
              <a:rPr lang="pt-BR" sz="1000" dirty="0" smtClean="0">
                <a:solidFill>
                  <a:schemeClr val="bg1">
                    <a:lumMod val="65000"/>
                  </a:schemeClr>
                </a:solidFill>
              </a:rPr>
              <a:t>Simone Martini; </a:t>
            </a:r>
            <a:r>
              <a:rPr lang="pt-BR" sz="1000" i="1" dirty="0" smtClean="0">
                <a:solidFill>
                  <a:schemeClr val="bg1">
                    <a:lumMod val="65000"/>
                  </a:schemeClr>
                </a:solidFill>
              </a:rPr>
              <a:t>S. Geminiano, S. Miguel e Santo Agostinho, cada um encimado por um anjo</a:t>
            </a:r>
            <a:r>
              <a:rPr lang="pt-BR" sz="1000" dirty="0" smtClean="0">
                <a:solidFill>
                  <a:schemeClr val="bg1">
                    <a:lumMod val="65000"/>
                  </a:schemeClr>
                </a:solidFill>
              </a:rPr>
              <a:t>; Siena, c. 1319; têmpera com ouro sobre painel de madeira; 110,5 x 114,8 cm; Museu Fitzwilliam; Cambridge; RU</a:t>
            </a:r>
          </a:p>
          <a:p>
            <a:pPr algn="ctr"/>
            <a:r>
              <a:rPr lang="pt-BR" sz="1000" dirty="0" smtClean="0">
                <a:solidFill>
                  <a:schemeClr val="bg1">
                    <a:lumMod val="65000"/>
                  </a:schemeClr>
                </a:solidFill>
              </a:rPr>
              <a:t>www.fitzmuseum.cam.ac.uk/opac/search/cataloguedetail.html?&amp;priref=635&amp;_function_=xslt&amp;_limit_=10 : 18.05.2009</a:t>
            </a:r>
            <a:endParaRPr lang="pt-BR" sz="10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7504" y="5949280"/>
            <a:ext cx="3851920"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Luca di Tommè; </a:t>
            </a:r>
            <a:r>
              <a:rPr kumimoji="0" lang="pt-BR" sz="1000" b="0" i="1" u="none" strike="noStrike" cap="none" normalizeH="0" baseline="0" dirty="0" smtClean="0">
                <a:ln>
                  <a:noFill/>
                </a:ln>
                <a:solidFill>
                  <a:schemeClr val="bg1">
                    <a:lumMod val="65000"/>
                  </a:schemeClr>
                </a:solidFill>
                <a:effectLst/>
                <a:ea typeface="Calibri" pitchFamily="34" charset="0"/>
                <a:cs typeface="Times New Roman" pitchFamily="18" charset="0"/>
              </a:rPr>
              <a:t>Nossa Senhora entronizada com Menino Jesus, com quatro anjos</a:t>
            </a: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 Itália, 1367-1370; têmpera sobre madeira; 160 x 85,5 cm</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Museu Fitzwilliam; Cambridge; Reino Unido</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www.fitzmuseum.cam.ac.uk/pharos/collection_</a:t>
            </a:r>
            <a:r>
              <a:rPr kumimoji="0" lang="fr-FR" sz="1000" b="0" i="0" u="none" strike="noStrike" cap="none" normalizeH="0" baseline="0" dirty="0" smtClean="0">
                <a:ln>
                  <a:noFill/>
                </a:ln>
                <a:solidFill>
                  <a:schemeClr val="bg1">
                    <a:lumMod val="65000"/>
                  </a:schemeClr>
                </a:solidFill>
                <a:effectLst/>
                <a:ea typeface="Calibri" pitchFamily="34" charset="0"/>
                <a:cs typeface="Times New Roman" pitchFamily="18" charset="0"/>
              </a:rPr>
              <a:t>pages/middle_pages/563/FRM_TXT_SE-563.html : Acesso em  02.11.2007</a:t>
            </a:r>
          </a:p>
        </p:txBody>
      </p:sp>
      <p:pic>
        <p:nvPicPr>
          <p:cNvPr id="1027" name="Picture 3" descr="C:\Nós\Artistas\Luca di Tommè\1367-1370 Tommè; Nossa Senhora entronizada Cópia 2 - Cópia.jpg"/>
          <p:cNvPicPr>
            <a:picLocks noChangeAspect="1" noChangeArrowheads="1"/>
          </p:cNvPicPr>
          <p:nvPr/>
        </p:nvPicPr>
        <p:blipFill>
          <a:blip r:embed="rId3" cstate="print">
            <a:lum bright="-4000" contrast="-2000"/>
          </a:blip>
          <a:srcRect/>
          <a:stretch>
            <a:fillRect/>
          </a:stretch>
        </p:blipFill>
        <p:spPr bwMode="auto">
          <a:xfrm>
            <a:off x="683568" y="116632"/>
            <a:ext cx="2590665" cy="5717858"/>
          </a:xfrm>
          <a:prstGeom prst="rect">
            <a:avLst/>
          </a:prstGeom>
          <a:noFill/>
        </p:spPr>
      </p:pic>
      <p:sp>
        <p:nvSpPr>
          <p:cNvPr id="10" name="Retângulo 9"/>
          <p:cNvSpPr/>
          <p:nvPr/>
        </p:nvSpPr>
        <p:spPr>
          <a:xfrm>
            <a:off x="3275856" y="96887"/>
            <a:ext cx="3851920" cy="307777"/>
          </a:xfrm>
          <a:prstGeom prst="rect">
            <a:avLst/>
          </a:prstGeom>
        </p:spPr>
        <p:txBody>
          <a:bodyPr wrap="square">
            <a:spAutoFit/>
          </a:bodyPr>
          <a:lstStyle/>
          <a:p>
            <a:pPr lvl="0" algn="ctr" eaLnBrk="0" fontAlgn="base" hangingPunct="0">
              <a:spcBef>
                <a:spcPct val="0"/>
              </a:spcBef>
              <a:spcAft>
                <a:spcPct val="0"/>
              </a:spcAft>
            </a:pPr>
            <a:r>
              <a:rPr lang="fr-FR" sz="1400" dirty="0" smtClean="0">
                <a:solidFill>
                  <a:schemeClr val="bg1">
                    <a:lumMod val="65000"/>
                  </a:schemeClr>
                </a:solidFill>
                <a:cs typeface="Times New Roman" pitchFamily="18" charset="0"/>
              </a:rPr>
              <a:t>COMPOSIÇÃO EM TRIÂNGULOS E RETÂNGULOS - 3</a:t>
            </a:r>
            <a:endParaRPr lang="fr-FR" sz="1400" dirty="0" smtClean="0">
              <a:solidFill>
                <a:schemeClr val="bg1">
                  <a:lumMod val="65000"/>
                </a:schemeClr>
              </a:solidFill>
              <a:cs typeface="Arial" pitchFamily="34" charset="0"/>
            </a:endParaRPr>
          </a:p>
        </p:txBody>
      </p:sp>
      <p:sp>
        <p:nvSpPr>
          <p:cNvPr id="12" name="CaixaDeTexto 11"/>
          <p:cNvSpPr txBox="1"/>
          <p:nvPr/>
        </p:nvSpPr>
        <p:spPr>
          <a:xfrm>
            <a:off x="4644008" y="1772816"/>
            <a:ext cx="4104456" cy="4154984"/>
          </a:xfrm>
          <a:prstGeom prst="rect">
            <a:avLst/>
          </a:prstGeom>
          <a:noFill/>
        </p:spPr>
        <p:txBody>
          <a:bodyPr wrap="square" rtlCol="0">
            <a:spAutoFit/>
          </a:bodyPr>
          <a:lstStyle/>
          <a:p>
            <a:pPr algn="just"/>
            <a:r>
              <a:rPr lang="pt-BR" sz="1200" dirty="0" smtClean="0">
                <a:solidFill>
                  <a:schemeClr val="bg1">
                    <a:lumMod val="65000"/>
                  </a:schemeClr>
                </a:solidFill>
              </a:rPr>
              <a:t>A Virgem está inserida em um triângulo muito verticalizado, seguindo uma tradição gótica, assentado sobre uma base piramidal escalonada na parte inferior do painel, ladeado por duas colunas e reforçado pelo arco gótico abatido logo acima dos anjos, que emolduram as cabeças da Virgem e do Menino com um fundo triangular reto. Esta marca retilínea é repetida no triângulo que encima toda a cena com uma simulação de óculo cego em seu interior. Base, coluna, triângulo, arco ogival, círculo, dourado, azul, vermelho e figuras celestiais formam um quadro complexo de significados. O triângulo equilátero, onde estão as cabeças das figuras do painel (anjos na parte externa e Virgem e Menino na interna), simboliza a divindade, a harmonia e a proporção; nas representações religiosas o triângulo com a ponta para cima simboliza a síntese divina da Santíssima Trindade, coroada por Deus Pai, bem representada neste painel pelo pseudo óculo, círculo da infinitude. Assim, triângulo e retângulo apresentam a perfeição divina.</a:t>
            </a:r>
          </a:p>
          <a:p>
            <a:pPr algn="just"/>
            <a:endParaRPr lang="pt-BR" sz="1200" dirty="0" smtClean="0">
              <a:solidFill>
                <a:schemeClr val="bg1">
                  <a:lumMod val="65000"/>
                </a:schemeClr>
              </a:solidFill>
            </a:endParaRPr>
          </a:p>
          <a:p>
            <a:pPr algn="just"/>
            <a:r>
              <a:rPr lang="pt-BR" sz="1200" dirty="0" smtClean="0">
                <a:solidFill>
                  <a:schemeClr val="bg1">
                    <a:lumMod val="65000"/>
                  </a:schemeClr>
                </a:solidFill>
              </a:rPr>
              <a:t>Este painel é uma imitação da arquitetura religiosa, usual nas artes aplicadas e no mobiliário entre os séculos XIII e XVIII (que também imitavam a arquitetura leiga), mostrando um aspecto da integração entre as diversas modalidades artísticas.</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896544" y="5879594"/>
            <a:ext cx="4211960"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Luca di Tommè; </a:t>
            </a:r>
            <a:r>
              <a:rPr kumimoji="0" lang="pt-BR" sz="1000" b="0" i="1" u="none" strike="noStrike" cap="none" normalizeH="0" baseline="0" dirty="0" smtClean="0">
                <a:ln>
                  <a:noFill/>
                </a:ln>
                <a:solidFill>
                  <a:schemeClr val="bg1">
                    <a:lumMod val="65000"/>
                  </a:schemeClr>
                </a:solidFill>
                <a:effectLst/>
                <a:ea typeface="Calibri" pitchFamily="34" charset="0"/>
                <a:cs typeface="Times New Roman" pitchFamily="18" charset="0"/>
              </a:rPr>
              <a:t>Nossa Senhora entronizada com Menino Jesus, com quatro anjos</a:t>
            </a: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 Itália, 1367-1370; têmpera sobre madeira; 160 x 85,5 cm (detalhes)</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Museu Fitzwilliam; Cambridge; Reino Unido</a:t>
            </a:r>
            <a:endParaRPr kumimoji="0" lang="pt-BR" sz="10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bg1">
                    <a:lumMod val="65000"/>
                  </a:schemeClr>
                </a:solidFill>
                <a:effectLst/>
                <a:ea typeface="Calibri" pitchFamily="34" charset="0"/>
                <a:cs typeface="Times New Roman" pitchFamily="18" charset="0"/>
              </a:rPr>
              <a:t>www.fitzmuseum.cam.ac.uk/pharos/collection_</a:t>
            </a:r>
            <a:r>
              <a:rPr kumimoji="0" lang="fr-FR" sz="1000" b="0" i="0" u="none" strike="noStrike" cap="none" normalizeH="0" baseline="0" dirty="0" smtClean="0">
                <a:ln>
                  <a:noFill/>
                </a:ln>
                <a:solidFill>
                  <a:schemeClr val="bg1">
                    <a:lumMod val="65000"/>
                  </a:schemeClr>
                </a:solidFill>
                <a:effectLst/>
                <a:ea typeface="Calibri" pitchFamily="34" charset="0"/>
                <a:cs typeface="Times New Roman" pitchFamily="18" charset="0"/>
              </a:rPr>
              <a:t>pages/middle_pages/563/FRM_TXT_SE-563.html : Acesso em  02.11.2007</a:t>
            </a:r>
          </a:p>
        </p:txBody>
      </p:sp>
      <p:sp>
        <p:nvSpPr>
          <p:cNvPr id="10" name="Retângulo 9"/>
          <p:cNvSpPr/>
          <p:nvPr/>
        </p:nvSpPr>
        <p:spPr>
          <a:xfrm>
            <a:off x="1152128" y="96887"/>
            <a:ext cx="3851920" cy="307777"/>
          </a:xfrm>
          <a:prstGeom prst="rect">
            <a:avLst/>
          </a:prstGeom>
        </p:spPr>
        <p:txBody>
          <a:bodyPr wrap="square">
            <a:spAutoFit/>
          </a:bodyPr>
          <a:lstStyle/>
          <a:p>
            <a:pPr lvl="0" algn="ctr" eaLnBrk="0" fontAlgn="base" hangingPunct="0">
              <a:spcBef>
                <a:spcPct val="0"/>
              </a:spcBef>
              <a:spcAft>
                <a:spcPct val="0"/>
              </a:spcAft>
            </a:pPr>
            <a:r>
              <a:rPr lang="fr-FR" sz="1400" dirty="0" smtClean="0">
                <a:solidFill>
                  <a:schemeClr val="bg1">
                    <a:lumMod val="65000"/>
                  </a:schemeClr>
                </a:solidFill>
                <a:cs typeface="Times New Roman" pitchFamily="18" charset="0"/>
              </a:rPr>
              <a:t>COMPOSIÇÃO EM TRIÂNGULOS E RETÂNGULOS - 4</a:t>
            </a:r>
            <a:endParaRPr lang="fr-FR" sz="1400" dirty="0" smtClean="0">
              <a:solidFill>
                <a:schemeClr val="bg1">
                  <a:lumMod val="65000"/>
                </a:schemeClr>
              </a:solidFill>
              <a:cs typeface="Arial" pitchFamily="34" charset="0"/>
            </a:endParaRPr>
          </a:p>
        </p:txBody>
      </p:sp>
      <p:pic>
        <p:nvPicPr>
          <p:cNvPr id="9" name="Picture 4" descr="C:\Nós\Artistas\Luca di Tommè\563-D-2-LRG.jpg"/>
          <p:cNvPicPr>
            <a:picLocks noChangeAspect="1" noChangeArrowheads="1"/>
          </p:cNvPicPr>
          <p:nvPr/>
        </p:nvPicPr>
        <p:blipFill>
          <a:blip r:embed="rId3" cstate="print">
            <a:lum bright="6000" contrast="-4000"/>
          </a:blip>
          <a:srcRect/>
          <a:stretch>
            <a:fillRect/>
          </a:stretch>
        </p:blipFill>
        <p:spPr bwMode="auto">
          <a:xfrm>
            <a:off x="4716016" y="643119"/>
            <a:ext cx="2880320" cy="4946121"/>
          </a:xfrm>
          <a:prstGeom prst="rect">
            <a:avLst/>
          </a:prstGeom>
          <a:noFill/>
        </p:spPr>
      </p:pic>
      <p:pic>
        <p:nvPicPr>
          <p:cNvPr id="13" name="Picture 5" descr="C:\Nós\Artistas\Luca di Tommè\M_73-1930_LRG.jpg"/>
          <p:cNvPicPr>
            <a:picLocks noChangeAspect="1" noChangeArrowheads="1"/>
          </p:cNvPicPr>
          <p:nvPr/>
        </p:nvPicPr>
        <p:blipFill>
          <a:blip r:embed="rId4" cstate="print"/>
          <a:srcRect/>
          <a:stretch>
            <a:fillRect/>
          </a:stretch>
        </p:blipFill>
        <p:spPr bwMode="auto">
          <a:xfrm>
            <a:off x="7639468" y="3429000"/>
            <a:ext cx="1397028" cy="1994308"/>
          </a:xfrm>
          <a:prstGeom prst="rect">
            <a:avLst/>
          </a:prstGeom>
          <a:noFill/>
        </p:spPr>
      </p:pic>
      <p:sp>
        <p:nvSpPr>
          <p:cNvPr id="14" name="CaixaDeTexto 13"/>
          <p:cNvSpPr txBox="1"/>
          <p:nvPr/>
        </p:nvSpPr>
        <p:spPr>
          <a:xfrm>
            <a:off x="107504" y="908720"/>
            <a:ext cx="4211960" cy="5062924"/>
          </a:xfrm>
          <a:prstGeom prst="rect">
            <a:avLst/>
          </a:prstGeom>
          <a:noFill/>
        </p:spPr>
        <p:txBody>
          <a:bodyPr wrap="square" rtlCol="0">
            <a:spAutoFit/>
          </a:bodyPr>
          <a:lstStyle/>
          <a:p>
            <a:pPr algn="just"/>
            <a:r>
              <a:rPr lang="pt-BR" sz="1200" dirty="0" smtClean="0">
                <a:solidFill>
                  <a:schemeClr val="bg1">
                    <a:lumMod val="65000"/>
                  </a:schemeClr>
                </a:solidFill>
              </a:rPr>
              <a:t>O Menino Jesus porta diversos símbolos de proteção, sendo ele próprio um símbolo desta natureza. O pintassilgo em sua mão esquerda pode ser interpretado tanto como a humanização da criança, quanto a ênfase de sua divindade, simbolizando a alma humana nas mãos de deus, a ressurreição de Cristo, a proteção contra a peste ou apenas um pintassilgo, pois era comum, no século XIV, as crianças domesticarem aves como animais de estimação. "No nível mais simples, Cristo segurando uma ave permite a um pai ou a uma criança reconhecer sua natureza humana e identificar-se com ele. Apesar dos anjos e do fundo celestial dourado, o espectador é lembrado que Deus viveu e morreu como um homem sobre a terra“. O amuleto de coral, que desde os tempos pré-cristãos era visto como proteção contra mau-olhado, especialmente para as crianças, talvez ofereça a proteção contra o contágio da peste; e (c) A cruz, já muito conhecida por suas significações.</a:t>
            </a:r>
          </a:p>
          <a:p>
            <a:pPr algn="just"/>
            <a:endParaRPr lang="pt-BR" sz="1200" dirty="0" smtClean="0">
              <a:solidFill>
                <a:schemeClr val="bg1">
                  <a:lumMod val="65000"/>
                </a:schemeClr>
              </a:solidFill>
            </a:endParaRPr>
          </a:p>
          <a:p>
            <a:pPr algn="just"/>
            <a:r>
              <a:rPr lang="pt-BR" sz="1200" dirty="0" smtClean="0">
                <a:solidFill>
                  <a:schemeClr val="bg1">
                    <a:lumMod val="65000"/>
                  </a:schemeClr>
                </a:solidFill>
              </a:rPr>
              <a:t>"Em 1348, a Itália sofreu um surto de peste negra, com a população de Siena reduzida de 42.000 para 15.000 habitantes. Novos surtos aconteceram em 1363 e 1374 e Luca di Tommè perdeu sua primeira esposa em uma dessas epidemias. No tempo em que a vida humana era tão vulnerável, o menino Jesus de Luca, com seus amuletos e sua mãe calma e protetora, deve ter oferecido ao fiel um conforto especial." </a:t>
            </a:r>
          </a:p>
          <a:p>
            <a:pPr algn="r">
              <a:spcBef>
                <a:spcPts val="600"/>
              </a:spcBef>
            </a:pPr>
            <a:r>
              <a:rPr lang="pt-BR" sz="1000" dirty="0" smtClean="0">
                <a:solidFill>
                  <a:schemeClr val="bg1">
                    <a:lumMod val="65000"/>
                  </a:schemeClr>
                </a:solidFill>
              </a:rPr>
              <a:t>The Fitzwilliam Museum; Cambridge; United Kingdom: www.fitzmuseum.cam.ac.uk/pharos/collection_pages/middle_pages/563/FRM_TXT_SE-563.html : 02.11.2007</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827584" y="6090101"/>
            <a:ext cx="828092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50" b="0" i="0" u="none" strike="noStrike" cap="none" normalizeH="0" baseline="0" dirty="0" smtClean="0">
                <a:ln>
                  <a:noFill/>
                </a:ln>
                <a:solidFill>
                  <a:schemeClr val="bg1">
                    <a:lumMod val="65000"/>
                  </a:schemeClr>
                </a:solidFill>
                <a:effectLst/>
                <a:ea typeface="Calibri" pitchFamily="34" charset="0"/>
                <a:cs typeface="Times New Roman" pitchFamily="18" charset="0"/>
              </a:rPr>
              <a:t>Pierre-Paul Prud’hon; </a:t>
            </a:r>
            <a:r>
              <a:rPr kumimoji="0" lang="fr-FR" sz="1050" b="0" i="1" u="none" strike="noStrike" cap="none" normalizeH="0" baseline="0" dirty="0" smtClean="0">
                <a:ln>
                  <a:noFill/>
                </a:ln>
                <a:solidFill>
                  <a:schemeClr val="bg1">
                    <a:lumMod val="65000"/>
                  </a:schemeClr>
                </a:solidFill>
                <a:effectLst/>
                <a:ea typeface="Calibri" pitchFamily="34" charset="0"/>
                <a:cs typeface="Times New Roman" pitchFamily="18" charset="0"/>
              </a:rPr>
              <a:t>Charles-Maurice de Talleyrand-Périgord, Príncipe de Bénévent</a:t>
            </a:r>
            <a:r>
              <a:rPr kumimoji="0" lang="fr-F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França, 1817; </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ost; 215,9 x 141,9 cm</a:t>
            </a:r>
            <a:endParaRPr kumimoji="0" lang="pt-BR" sz="105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Museu de Arte Metropolitano; Nova York; EUA</a:t>
            </a:r>
          </a:p>
          <a:p>
            <a:pPr algn="ctr" eaLnBrk="0" fontAlgn="base" hangingPunct="0">
              <a:spcBef>
                <a:spcPct val="0"/>
              </a:spcBef>
              <a:spcAft>
                <a:spcPct val="0"/>
              </a:spcAft>
            </a:pPr>
            <a:r>
              <a:rPr lang="pt-BR" sz="1050" dirty="0" smtClean="0">
                <a:solidFill>
                  <a:schemeClr val="bg1">
                    <a:lumMod val="65000"/>
                  </a:schemeClr>
                </a:solidFill>
              </a:rPr>
              <a:t>"Pierre-Paul Prud'hon: Charles-Maurice de Talleyrand-Périgord (1754–1838), Prince de Bénévent (1994.190)". In </a:t>
            </a:r>
            <a:r>
              <a:rPr lang="pt-BR" sz="1050" i="1" dirty="0" smtClean="0">
                <a:solidFill>
                  <a:schemeClr val="bg1">
                    <a:lumMod val="65000"/>
                  </a:schemeClr>
                </a:solidFill>
              </a:rPr>
              <a:t>Heilbrunn Timeline of Art History</a:t>
            </a:r>
            <a:r>
              <a:rPr lang="pt-BR" sz="1050" dirty="0" smtClean="0">
                <a:solidFill>
                  <a:schemeClr val="bg1">
                    <a:lumMod val="65000"/>
                  </a:schemeClr>
                </a:solidFill>
              </a:rPr>
              <a:t>. New York: The Metropolitan Museum of Art, 2000–. http://www.metmuseum.org/toah/works-of-art/1994.190 (October 2008) : 21.jan.2011</a:t>
            </a:r>
            <a:endParaRPr kumimoji="0" lang="pt-BR" sz="1050" b="0" i="0" u="none" strike="noStrike" cap="none" normalizeH="0" baseline="0" dirty="0" smtClean="0">
              <a:ln>
                <a:noFill/>
              </a:ln>
              <a:solidFill>
                <a:schemeClr val="bg1">
                  <a:lumMod val="65000"/>
                </a:schemeClr>
              </a:solidFill>
              <a:effectLst/>
              <a:cs typeface="Arial" pitchFamily="34" charset="0"/>
            </a:endParaRPr>
          </a:p>
        </p:txBody>
      </p:sp>
      <p:sp>
        <p:nvSpPr>
          <p:cNvPr id="4" name="CaixaDeTexto 3"/>
          <p:cNvSpPr txBox="1"/>
          <p:nvPr/>
        </p:nvSpPr>
        <p:spPr>
          <a:xfrm>
            <a:off x="0" y="0"/>
            <a:ext cx="9144000" cy="523220"/>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COMPOSIÇÃO COM EIXO - 1</a:t>
            </a:r>
          </a:p>
          <a:p>
            <a:pPr lvl="0" algn="ctr"/>
            <a:r>
              <a:rPr lang="pt-BR" sz="1300" dirty="0" smtClean="0">
                <a:solidFill>
                  <a:schemeClr val="bg1">
                    <a:lumMod val="65000"/>
                  </a:schemeClr>
                </a:solidFill>
                <a:cs typeface="Times New Roman" pitchFamily="18" charset="0"/>
              </a:rPr>
              <a:t>nesta pintura, o elemento principal é um eixo vertical mediano</a:t>
            </a:r>
            <a:endParaRPr lang="pt-BR" sz="1300" dirty="0">
              <a:solidFill>
                <a:schemeClr val="bg1">
                  <a:lumMod val="65000"/>
                </a:schemeClr>
              </a:solidFill>
            </a:endParaRPr>
          </a:p>
        </p:txBody>
      </p:sp>
      <p:pic>
        <p:nvPicPr>
          <p:cNvPr id="1036" name="Picture 12" descr="C:\Nós\Artistas\Prud’hon, Pierre-Paul\1817 Prud’hon; sombras + escuras.jpg"/>
          <p:cNvPicPr>
            <a:picLocks noChangeAspect="1" noChangeArrowheads="1"/>
          </p:cNvPicPr>
          <p:nvPr/>
        </p:nvPicPr>
        <p:blipFill>
          <a:blip r:embed="rId3" cstate="print"/>
          <a:srcRect/>
          <a:stretch>
            <a:fillRect/>
          </a:stretch>
        </p:blipFill>
        <p:spPr bwMode="auto">
          <a:xfrm>
            <a:off x="5076056" y="836712"/>
            <a:ext cx="3282195" cy="5040000"/>
          </a:xfrm>
          <a:prstGeom prst="rect">
            <a:avLst/>
          </a:prstGeom>
          <a:noFill/>
        </p:spPr>
      </p:pic>
      <p:sp>
        <p:nvSpPr>
          <p:cNvPr id="6" name="CaixaDeTexto 5"/>
          <p:cNvSpPr txBox="1"/>
          <p:nvPr/>
        </p:nvSpPr>
        <p:spPr>
          <a:xfrm>
            <a:off x="323528" y="1574790"/>
            <a:ext cx="3960440" cy="3647152"/>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Este tipo tem um eixo físico ou virtual, geralmente mediano, vertical, horizontal ou diagonal, para o qual convergem e do qual irradiam todos os outros elementos do quadro. </a:t>
            </a:r>
          </a:p>
          <a:p>
            <a:pPr>
              <a:spcAft>
                <a:spcPts val="600"/>
              </a:spcAft>
            </a:pPr>
            <a:r>
              <a:rPr lang="pt-BR" sz="1200" dirty="0" smtClean="0">
                <a:solidFill>
                  <a:schemeClr val="bg1">
                    <a:lumMod val="65000"/>
                  </a:schemeClr>
                </a:solidFill>
              </a:rPr>
              <a:t>O eixo pode ser formado por um elemento formal ou por um conjunto de elementos ligados por direcionamento ou repetições de luzes, sombras, linhas e cores; pode, também, ser formado pela ausência, ou seja, uma série de elementos espelhados estabelece um espaço plástico mais vazio entre eles ― um plano monocromático, uma sombra ou outro elemento mais neutro em relação à série especular.</a:t>
            </a:r>
          </a:p>
          <a:p>
            <a:pPr>
              <a:spcAft>
                <a:spcPts val="600"/>
              </a:spcAft>
            </a:pPr>
            <a:r>
              <a:rPr lang="pt-BR" sz="1200" dirty="0" smtClean="0">
                <a:solidFill>
                  <a:schemeClr val="bg1">
                    <a:lumMod val="65000"/>
                  </a:schemeClr>
                </a:solidFill>
              </a:rPr>
              <a:t>O mais usual é o eixo vertical, por garantir uma composição equilibrada, com a divisão simétrica entre os lados esquerdo e direito, estabelecendo uma imagem harmônica.</a:t>
            </a:r>
          </a:p>
          <a:p>
            <a:pPr>
              <a:spcAft>
                <a:spcPts val="600"/>
              </a:spcAft>
            </a:pPr>
            <a:r>
              <a:rPr lang="pt-BR" sz="1200" dirty="0" smtClean="0">
                <a:solidFill>
                  <a:schemeClr val="bg1">
                    <a:lumMod val="65000"/>
                  </a:schemeClr>
                </a:solidFill>
              </a:rPr>
              <a:t>O eixo é um receptor dos conflitos; as tensões formais e temáticas são absorvidas pelo destaque que lhe é dado. Elemento estabilizador devido ao seu valor aglutinador, simboliza a segurança e a força daquilo que apresenta e representa.</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755576" y="6090101"/>
            <a:ext cx="835292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50" b="0" i="0" u="none" strike="noStrike" cap="none" normalizeH="0" baseline="0" dirty="0" smtClean="0">
                <a:ln>
                  <a:noFill/>
                </a:ln>
                <a:solidFill>
                  <a:schemeClr val="bg1">
                    <a:lumMod val="65000"/>
                  </a:schemeClr>
                </a:solidFill>
                <a:effectLst/>
                <a:ea typeface="Calibri" pitchFamily="34" charset="0"/>
                <a:cs typeface="Times New Roman" pitchFamily="18" charset="0"/>
              </a:rPr>
              <a:t>Pierre-Paul Prud’hon; </a:t>
            </a:r>
            <a:r>
              <a:rPr kumimoji="0" lang="fr-FR" sz="1050" b="0" i="1" u="none" strike="noStrike" cap="none" normalizeH="0" baseline="0" dirty="0" smtClean="0">
                <a:ln>
                  <a:noFill/>
                </a:ln>
                <a:solidFill>
                  <a:schemeClr val="bg1">
                    <a:lumMod val="65000"/>
                  </a:schemeClr>
                </a:solidFill>
                <a:effectLst/>
                <a:ea typeface="Calibri" pitchFamily="34" charset="0"/>
                <a:cs typeface="Times New Roman" pitchFamily="18" charset="0"/>
              </a:rPr>
              <a:t>Charles-Maurice de Talleyrand-Périgord, Príncipe de Bénévent</a:t>
            </a:r>
            <a:r>
              <a:rPr kumimoji="0" lang="fr-F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França, 1817; </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ost; 215,9 x 141,9 cm</a:t>
            </a:r>
            <a:endParaRPr kumimoji="0" lang="pt-BR" sz="105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Museu de Arte Metropolitano; Nova York; EUA</a:t>
            </a:r>
          </a:p>
          <a:p>
            <a:pPr algn="ctr" eaLnBrk="0" fontAlgn="base" hangingPunct="0">
              <a:spcBef>
                <a:spcPct val="0"/>
              </a:spcBef>
              <a:spcAft>
                <a:spcPct val="0"/>
              </a:spcAft>
            </a:pPr>
            <a:r>
              <a:rPr lang="pt-BR" sz="1050" dirty="0" smtClean="0">
                <a:solidFill>
                  <a:schemeClr val="bg1">
                    <a:lumMod val="65000"/>
                  </a:schemeClr>
                </a:solidFill>
              </a:rPr>
              <a:t>"Pierre-Paul Prud'hon: Charles-Maurice de Talleyrand-Périgord (1754–1838), Prince de Bénévent (1994.190)". In </a:t>
            </a:r>
            <a:r>
              <a:rPr lang="pt-BR" sz="1050" i="1" dirty="0" smtClean="0">
                <a:solidFill>
                  <a:schemeClr val="bg1">
                    <a:lumMod val="65000"/>
                  </a:schemeClr>
                </a:solidFill>
              </a:rPr>
              <a:t>Heilbrunn Timeline of Art History</a:t>
            </a:r>
            <a:r>
              <a:rPr lang="pt-BR" sz="1050" dirty="0" smtClean="0">
                <a:solidFill>
                  <a:schemeClr val="bg1">
                    <a:lumMod val="65000"/>
                  </a:schemeClr>
                </a:solidFill>
              </a:rPr>
              <a:t>. New York: The Metropolitan Museum of Art, 2000–. http://www.metmuseum.org/toah/works-of-art/1994.190 (October 2008) : 21.jan.2011</a:t>
            </a:r>
            <a:endParaRPr kumimoji="0" lang="pt-BR" sz="1050" b="0" i="0" u="none" strike="noStrike" cap="none" normalizeH="0" baseline="0" dirty="0" smtClean="0">
              <a:ln>
                <a:noFill/>
              </a:ln>
              <a:solidFill>
                <a:schemeClr val="bg1">
                  <a:lumMod val="65000"/>
                </a:schemeClr>
              </a:solidFill>
              <a:effectLst/>
              <a:cs typeface="Arial" pitchFamily="34" charset="0"/>
            </a:endParaRPr>
          </a:p>
        </p:txBody>
      </p:sp>
      <p:sp>
        <p:nvSpPr>
          <p:cNvPr id="4" name="CaixaDeTexto 3"/>
          <p:cNvSpPr txBox="1"/>
          <p:nvPr/>
        </p:nvSpPr>
        <p:spPr>
          <a:xfrm>
            <a:off x="0" y="0"/>
            <a:ext cx="9144000" cy="523220"/>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COMPOSIÇÃO COM EIXO - 2</a:t>
            </a:r>
          </a:p>
          <a:p>
            <a:pPr lvl="0" algn="ctr"/>
            <a:r>
              <a:rPr lang="pt-BR" sz="1300" dirty="0" smtClean="0">
                <a:solidFill>
                  <a:schemeClr val="bg1">
                    <a:lumMod val="65000"/>
                  </a:schemeClr>
                </a:solidFill>
                <a:cs typeface="Times New Roman" pitchFamily="18" charset="0"/>
              </a:rPr>
              <a:t>nesta pintura, o elemento principal é um eixo vertical mediano</a:t>
            </a:r>
            <a:endParaRPr lang="pt-BR" sz="1300" dirty="0">
              <a:solidFill>
                <a:schemeClr val="bg1">
                  <a:lumMod val="65000"/>
                </a:schemeClr>
              </a:solidFill>
            </a:endParaRPr>
          </a:p>
        </p:txBody>
      </p:sp>
      <p:pic>
        <p:nvPicPr>
          <p:cNvPr id="1038" name="Picture 14" descr="C:\Nós\Artistas\Prud’hon, Pierre-Paul\1817 Prud’hon; slide 2.jpg"/>
          <p:cNvPicPr>
            <a:picLocks noChangeAspect="1" noChangeArrowheads="1"/>
          </p:cNvPicPr>
          <p:nvPr/>
        </p:nvPicPr>
        <p:blipFill>
          <a:blip r:embed="rId3" cstate="print"/>
          <a:srcRect/>
          <a:stretch>
            <a:fillRect/>
          </a:stretch>
        </p:blipFill>
        <p:spPr bwMode="auto">
          <a:xfrm>
            <a:off x="5364088" y="836712"/>
            <a:ext cx="3282200" cy="5040000"/>
          </a:xfrm>
          <a:prstGeom prst="rect">
            <a:avLst/>
          </a:prstGeom>
          <a:noFill/>
        </p:spPr>
      </p:pic>
      <p:sp>
        <p:nvSpPr>
          <p:cNvPr id="6" name="CaixaDeTexto 5"/>
          <p:cNvSpPr txBox="1"/>
          <p:nvPr/>
        </p:nvSpPr>
        <p:spPr>
          <a:xfrm>
            <a:off x="323528" y="980728"/>
            <a:ext cx="4320480" cy="4524315"/>
          </a:xfrm>
          <a:prstGeom prst="rect">
            <a:avLst/>
          </a:prstGeom>
          <a:noFill/>
        </p:spPr>
        <p:txBody>
          <a:bodyPr wrap="square" rtlCol="0">
            <a:spAutoFit/>
          </a:bodyPr>
          <a:lstStyle/>
          <a:p>
            <a:r>
              <a:rPr lang="pt-BR" sz="1200" dirty="0" smtClean="0">
                <a:solidFill>
                  <a:schemeClr val="bg1">
                    <a:lumMod val="65000"/>
                  </a:schemeClr>
                </a:solidFill>
              </a:rPr>
              <a:t>O retrato de </a:t>
            </a:r>
            <a:r>
              <a:rPr lang="pt-BR" sz="1200" i="1" dirty="0" smtClean="0">
                <a:solidFill>
                  <a:schemeClr val="bg1">
                    <a:lumMod val="65000"/>
                  </a:schemeClr>
                </a:solidFill>
              </a:rPr>
              <a:t>Charles-Maurice de Talleyrand-Périgord</a:t>
            </a:r>
            <a:r>
              <a:rPr lang="pt-BR" sz="1200" dirty="0" smtClean="0">
                <a:solidFill>
                  <a:schemeClr val="bg1">
                    <a:lumMod val="65000"/>
                  </a:schemeClr>
                </a:solidFill>
              </a:rPr>
              <a:t> é um bom exemplo de composição com eixo vertical, em que a figura central é bem iluminada e o restante do plano pictórico é um pouco mais escuro e menos contrastado, fazendo sobressair a representação do corpo que tem contrastes de luz bem definidos. O busto à esquerda e a cadeira à direita voltados para o modelo, acentuam a convergência dos elementos plásticos para o plano vertical no meio do quadro. A perspectiva marcada pelos desenhos no chão, pedestais e cadeira, junto a um fundo com cores e luzes mais neutras em relação ao modelo, reafirma a força do eixo central. Os bustos cortados, voltados para a lateral e frente do quadro completam o jogo de posição das peças no plano pictórico para realçar o motivo principal da obra, que é composto por uma alternância de claro-escuro nas extremidades inferior e superior (pés e cabeças) e no centro (mão, luvas, cinto e cintura). O braço direito, flexionado e apoiado em um dos pedestais, avança para fora do eixo e, em uma linha diagonal que o atravessa, tem seu contraponto na mão esquerda que segura um chapéu, e esta linha diagonal é também marcante no quadro, do pé da cadeira, à direita inferior, ao busto, à esquerda superior. O resultado final é uma obra simétrica, cujo efeito é ressaltar o encontro entre os dois lados, onde está a diferença entre eles, um meio lugar regular e desejável por conter e harmonizar todas as tensões possíveis à sua volta.</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0" y="5634318"/>
            <a:ext cx="4499992" cy="12234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Jean-Honoré Fragonard; </a:t>
            </a:r>
            <a:r>
              <a:rPr kumimoji="0" lang="pt-BR" sz="1050" b="0" i="1" u="none" strike="noStrike" cap="none" normalizeH="0" baseline="0" dirty="0" smtClean="0">
                <a:ln>
                  <a:noFill/>
                </a:ln>
                <a:solidFill>
                  <a:schemeClr val="bg1">
                    <a:lumMod val="65000"/>
                  </a:schemeClr>
                </a:solidFill>
                <a:effectLst/>
                <a:ea typeface="Calibri" pitchFamily="34" charset="0"/>
                <a:cs typeface="Times New Roman" pitchFamily="18" charset="0"/>
              </a:rPr>
              <a:t>A carta de amor</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Paris, provavelmente da década de 1770; ost; 83,2 x 67 cm</a:t>
            </a:r>
            <a:endParaRPr kumimoji="0" lang="pt-BR" sz="105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Museu de Arte Metropolitano; Nova York; EUA</a:t>
            </a:r>
          </a:p>
          <a:p>
            <a:pPr algn="ctr" eaLnBrk="0" fontAlgn="base" hangingPunct="0">
              <a:spcBef>
                <a:spcPct val="0"/>
              </a:spcBef>
              <a:spcAft>
                <a:spcPct val="0"/>
              </a:spcAft>
            </a:pPr>
            <a:r>
              <a:rPr lang="pt-BR" sz="1050" dirty="0" smtClean="0">
                <a:solidFill>
                  <a:schemeClr val="bg1">
                    <a:lumMod val="65000"/>
                  </a:schemeClr>
                </a:solidFill>
              </a:rPr>
              <a:t>"Jean-Honoré Fragonard: The Love Letter (49.7.49)". In </a:t>
            </a:r>
            <a:r>
              <a:rPr lang="pt-BR" sz="1050" i="1" dirty="0" smtClean="0">
                <a:solidFill>
                  <a:schemeClr val="bg1">
                    <a:lumMod val="65000"/>
                  </a:schemeClr>
                </a:solidFill>
              </a:rPr>
              <a:t>Heilbrunn Timeline of Art History</a:t>
            </a:r>
            <a:r>
              <a:rPr lang="pt-BR" sz="1050" dirty="0" smtClean="0">
                <a:solidFill>
                  <a:schemeClr val="bg1">
                    <a:lumMod val="65000"/>
                  </a:schemeClr>
                </a:solidFill>
              </a:rPr>
              <a:t>. New York: The Metropolitan Museum of Art, 2000–. http://www.metmuseum.org/toah/works-of-art/49.7.49 (October 2006) : </a:t>
            </a:r>
            <a:r>
              <a:rPr kumimoji="0" lang="en-US" sz="1050" b="0" i="0" u="none" strike="noStrike" cap="none" normalizeH="0" baseline="0" dirty="0" smtClean="0">
                <a:ln>
                  <a:noFill/>
                </a:ln>
                <a:solidFill>
                  <a:schemeClr val="bg1">
                    <a:lumMod val="65000"/>
                  </a:schemeClr>
                </a:solidFill>
                <a:effectLst/>
                <a:ea typeface="Times New Roman" pitchFamily="18" charset="0"/>
                <a:cs typeface="Arial" pitchFamily="34" charset="0"/>
              </a:rPr>
              <a:t>15.jan.2008</a:t>
            </a:r>
            <a:endParaRPr kumimoji="0" lang="en-US" sz="1050" b="0" i="0" u="none" strike="noStrike" cap="none" normalizeH="0" baseline="0" dirty="0" smtClean="0">
              <a:ln>
                <a:noFill/>
              </a:ln>
              <a:solidFill>
                <a:schemeClr val="bg1">
                  <a:lumMod val="65000"/>
                </a:schemeClr>
              </a:solidFill>
              <a:effectLst/>
              <a:cs typeface="Arial" pitchFamily="34" charset="0"/>
            </a:endParaRPr>
          </a:p>
        </p:txBody>
      </p:sp>
      <p:sp>
        <p:nvSpPr>
          <p:cNvPr id="5" name="CaixaDeTexto 4"/>
          <p:cNvSpPr txBox="1"/>
          <p:nvPr/>
        </p:nvSpPr>
        <p:spPr>
          <a:xfrm>
            <a:off x="0" y="0"/>
            <a:ext cx="9144000" cy="523220"/>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COMPOSIÇÃO COM EIXO - 3</a:t>
            </a:r>
          </a:p>
          <a:p>
            <a:pPr lvl="0" algn="ctr"/>
            <a:r>
              <a:rPr lang="pt-BR" sz="1300" dirty="0" smtClean="0">
                <a:solidFill>
                  <a:schemeClr val="bg1">
                    <a:lumMod val="65000"/>
                  </a:schemeClr>
                </a:solidFill>
                <a:cs typeface="Times New Roman" pitchFamily="18" charset="0"/>
              </a:rPr>
              <a:t>o elemento principal, neste quadro, é um eixo diagonal (cor de rosa) paralelo a um dos eixos diagonais do plano plástico</a:t>
            </a:r>
            <a:endParaRPr lang="pt-BR" sz="1300" dirty="0">
              <a:solidFill>
                <a:schemeClr val="bg1">
                  <a:lumMod val="65000"/>
                </a:schemeClr>
              </a:solidFill>
            </a:endParaRPr>
          </a:p>
        </p:txBody>
      </p:sp>
      <p:pic>
        <p:nvPicPr>
          <p:cNvPr id="1029" name="Picture 5" descr="C:\Nós\Artistas\Fragonard\1770 Fragonard; A carta Cópia usada nos slides - Cópia - Cópia.jpg"/>
          <p:cNvPicPr>
            <a:picLocks noChangeAspect="1" noChangeArrowheads="1"/>
          </p:cNvPicPr>
          <p:nvPr/>
        </p:nvPicPr>
        <p:blipFill>
          <a:blip r:embed="rId3" cstate="print"/>
          <a:srcRect/>
          <a:stretch>
            <a:fillRect/>
          </a:stretch>
        </p:blipFill>
        <p:spPr bwMode="auto">
          <a:xfrm>
            <a:off x="468895" y="878431"/>
            <a:ext cx="3599049" cy="4566793"/>
          </a:xfrm>
          <a:prstGeom prst="rect">
            <a:avLst/>
          </a:prstGeom>
          <a:noFill/>
        </p:spPr>
      </p:pic>
      <p:sp>
        <p:nvSpPr>
          <p:cNvPr id="6" name="CaixaDeTexto 5"/>
          <p:cNvSpPr txBox="1"/>
          <p:nvPr/>
        </p:nvSpPr>
        <p:spPr>
          <a:xfrm>
            <a:off x="4644008" y="725353"/>
            <a:ext cx="4392488" cy="5439951"/>
          </a:xfrm>
          <a:prstGeom prst="rect">
            <a:avLst/>
          </a:prstGeom>
          <a:noFill/>
        </p:spPr>
        <p:txBody>
          <a:bodyPr wrap="square" rtlCol="0">
            <a:spAutoFit/>
          </a:bodyPr>
          <a:lstStyle/>
          <a:p>
            <a:pPr algn="just">
              <a:spcAft>
                <a:spcPts val="1200"/>
              </a:spcAft>
            </a:pPr>
            <a:r>
              <a:rPr lang="pt-BR" sz="1200" dirty="0" smtClean="0">
                <a:solidFill>
                  <a:schemeClr val="bg1">
                    <a:lumMod val="65000"/>
                  </a:schemeClr>
                </a:solidFill>
              </a:rPr>
              <a:t>O eixo diagonal confere mais dinamismo à composição, porém não perde a característica de estabilização da obra de arte, porque também atua como centralizador das formas e do conteúdo.</a:t>
            </a:r>
          </a:p>
          <a:p>
            <a:pPr algn="just">
              <a:spcAft>
                <a:spcPts val="600"/>
              </a:spcAft>
            </a:pPr>
            <a:r>
              <a:rPr lang="pt-BR" sz="1200" dirty="0" smtClean="0">
                <a:solidFill>
                  <a:schemeClr val="bg1">
                    <a:lumMod val="65000"/>
                  </a:schemeClr>
                </a:solidFill>
              </a:rPr>
              <a:t>Isto é evidente na concentração de forças que Fragonard estabelece para o eixo que atravessa o quadro </a:t>
            </a:r>
            <a:r>
              <a:rPr lang="pt-BR" sz="1200" i="1" dirty="0" smtClean="0">
                <a:solidFill>
                  <a:schemeClr val="bg1">
                    <a:lumMod val="65000"/>
                  </a:schemeClr>
                </a:solidFill>
              </a:rPr>
              <a:t>A carta de amor</a:t>
            </a:r>
            <a:r>
              <a:rPr lang="pt-BR" sz="1200" dirty="0" smtClean="0">
                <a:solidFill>
                  <a:schemeClr val="bg1">
                    <a:lumMod val="65000"/>
                  </a:schemeClr>
                </a:solidFill>
              </a:rPr>
              <a:t>, da esquerda superior para a direita inferior. Todos os elementos em tons amarelo-ouro formam uma moldura plástica para a diagonal que tem intenso contraste de luz e suaves variações entre cores quentes e frias. Reforçando o poder dramática da diagonal, a moça e o cachorro nos olham direta e fixamente, prendendo nosso olhar no tipo e direcionamento das linhas e dos pequenos planos abertos e fechados dos pelos do animal, da roupa, da touca e das flores, igualmente marcados por uma luz difusa que ilumina todos os elementos da diagonal, estabelecendo um movimento de vibração da nossa visão sobre a tela inteira, porém fortemente concentrado na diagonal.</a:t>
            </a:r>
          </a:p>
          <a:p>
            <a:pPr algn="just"/>
            <a:r>
              <a:rPr lang="pt-BR" sz="1200" dirty="0" smtClean="0">
                <a:solidFill>
                  <a:schemeClr val="bg1">
                    <a:lumMod val="65000"/>
                  </a:schemeClr>
                </a:solidFill>
              </a:rPr>
              <a:t>"Personificando a liberdade e a curiosidade do iluminismo francês, Jean-Honoré Fragonard desenvolveu uma forma exuberante e fluida como pintor, desenhista, e gravador. Prolífico e inventivo, cedo abandonou a carreira convencional ditada pela estrutura hierárquica da Academia Real, trabalhando basicamente para patronos privados. Sua obra constituiu uma nova elaboração do rococó, estabelecido por Antoine Watteau e François Boucher, perfeitamente adaptada aos seus objetos, favorecendo o lúdico, o erótico e as alegrias da vida doméstica.“</a:t>
            </a:r>
          </a:p>
          <a:p>
            <a:pPr algn="r">
              <a:spcBef>
                <a:spcPts val="300"/>
              </a:spcBef>
            </a:pPr>
            <a:r>
              <a:rPr lang="en-US" sz="1000" dirty="0" smtClean="0">
                <a:solidFill>
                  <a:schemeClr val="bg1">
                    <a:lumMod val="65000"/>
                  </a:schemeClr>
                </a:solidFill>
              </a:rPr>
              <a:t>STEIN, Perrin. "Jean-Honoré Fragonard (1732–1806)". In. </a:t>
            </a:r>
            <a:r>
              <a:rPr lang="en-US" sz="1000" i="1" dirty="0" smtClean="0">
                <a:solidFill>
                  <a:schemeClr val="bg1">
                    <a:lumMod val="65000"/>
                  </a:schemeClr>
                </a:solidFill>
              </a:rPr>
              <a:t>Heilbrunn Timeline of Art History</a:t>
            </a:r>
            <a:r>
              <a:rPr lang="en-US" sz="1000" dirty="0" smtClean="0">
                <a:solidFill>
                  <a:schemeClr val="bg1">
                    <a:lumMod val="65000"/>
                  </a:schemeClr>
                </a:solidFill>
              </a:rPr>
              <a:t>. New York: The Metropolitan Museum of Art, 2000–. http://www.metmuseum.org/toah/hd/frag/hd_frag.htm (October 2004)</a:t>
            </a:r>
            <a:endParaRPr lang="pt-BR" sz="10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0" y="6090101"/>
            <a:ext cx="91440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Jean-Honoré Fragonard; </a:t>
            </a:r>
            <a:r>
              <a:rPr kumimoji="0" lang="pt-BR" sz="1050" b="0" i="1" u="none" strike="noStrike" cap="none" normalizeH="0" baseline="0" dirty="0" smtClean="0">
                <a:ln>
                  <a:noFill/>
                </a:ln>
                <a:solidFill>
                  <a:schemeClr val="bg1">
                    <a:lumMod val="65000"/>
                  </a:schemeClr>
                </a:solidFill>
                <a:effectLst/>
                <a:ea typeface="Calibri" pitchFamily="34" charset="0"/>
                <a:cs typeface="Times New Roman" pitchFamily="18" charset="0"/>
              </a:rPr>
              <a:t>A carta de amor</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Paris, provavelmente da década de 1770; ost; 83,2 x 67 cm</a:t>
            </a:r>
            <a:endParaRPr kumimoji="0" lang="pt-BR" sz="105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Museu de Arte Metropolitano; Nova York; EUA</a:t>
            </a:r>
          </a:p>
          <a:p>
            <a:pPr algn="ctr" eaLnBrk="0" fontAlgn="base" hangingPunct="0">
              <a:spcBef>
                <a:spcPct val="0"/>
              </a:spcBef>
              <a:spcAft>
                <a:spcPct val="0"/>
              </a:spcAft>
            </a:pPr>
            <a:r>
              <a:rPr lang="pt-BR" sz="1050" dirty="0" smtClean="0">
                <a:solidFill>
                  <a:schemeClr val="bg1">
                    <a:lumMod val="65000"/>
                  </a:schemeClr>
                </a:solidFill>
              </a:rPr>
              <a:t>"Jean-Honoré Fragonard: The Love Letter (49.7.49)". In </a:t>
            </a:r>
            <a:r>
              <a:rPr lang="pt-BR" sz="1050" i="1" dirty="0" smtClean="0">
                <a:solidFill>
                  <a:schemeClr val="bg1">
                    <a:lumMod val="65000"/>
                  </a:schemeClr>
                </a:solidFill>
              </a:rPr>
              <a:t>Heilbrunn Timeline of Art History</a:t>
            </a:r>
            <a:r>
              <a:rPr lang="pt-BR" sz="1050" dirty="0" smtClean="0">
                <a:solidFill>
                  <a:schemeClr val="bg1">
                    <a:lumMod val="65000"/>
                  </a:schemeClr>
                </a:solidFill>
              </a:rPr>
              <a:t>. New York: The Metropolitan Museum of Art, 2000–. http://www.metmuseum.org/toah/works-of-art/49.7.49 (October 2006) : </a:t>
            </a:r>
            <a:r>
              <a:rPr kumimoji="0" lang="en-US" sz="1050" b="0" i="0" u="none" strike="noStrike" cap="none" normalizeH="0" baseline="0" dirty="0" smtClean="0">
                <a:ln>
                  <a:noFill/>
                </a:ln>
                <a:solidFill>
                  <a:schemeClr val="bg1">
                    <a:lumMod val="65000"/>
                  </a:schemeClr>
                </a:solidFill>
                <a:effectLst/>
                <a:ea typeface="Times New Roman" pitchFamily="18" charset="0"/>
                <a:cs typeface="Arial" pitchFamily="34" charset="0"/>
              </a:rPr>
              <a:t>15.jan.2008</a:t>
            </a:r>
            <a:endParaRPr kumimoji="0" lang="en-US" sz="1050" b="0" i="0" u="none" strike="noStrike" cap="none" normalizeH="0" baseline="0" dirty="0" smtClean="0">
              <a:ln>
                <a:noFill/>
              </a:ln>
              <a:solidFill>
                <a:schemeClr val="bg1">
                  <a:lumMod val="65000"/>
                </a:schemeClr>
              </a:solidFill>
              <a:effectLst/>
              <a:cs typeface="Arial" pitchFamily="34" charset="0"/>
            </a:endParaRPr>
          </a:p>
        </p:txBody>
      </p:sp>
      <p:pic>
        <p:nvPicPr>
          <p:cNvPr id="25602" name="Picture 2" descr="C:\Nós\Artistas\Fragonard\1770 Fragonard; A carta Cópia.jpg"/>
          <p:cNvPicPr>
            <a:picLocks noChangeAspect="1" noChangeArrowheads="1"/>
          </p:cNvPicPr>
          <p:nvPr/>
        </p:nvPicPr>
        <p:blipFill>
          <a:blip r:embed="rId3" cstate="print"/>
          <a:srcRect/>
          <a:stretch>
            <a:fillRect/>
          </a:stretch>
        </p:blipFill>
        <p:spPr bwMode="auto">
          <a:xfrm>
            <a:off x="4427984" y="908720"/>
            <a:ext cx="3971981" cy="5040000"/>
          </a:xfrm>
          <a:prstGeom prst="rect">
            <a:avLst/>
          </a:prstGeom>
          <a:noFill/>
        </p:spPr>
      </p:pic>
      <p:sp>
        <p:nvSpPr>
          <p:cNvPr id="5" name="CaixaDeTexto 4"/>
          <p:cNvSpPr txBox="1"/>
          <p:nvPr/>
        </p:nvSpPr>
        <p:spPr>
          <a:xfrm>
            <a:off x="0" y="0"/>
            <a:ext cx="9144000" cy="523220"/>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COMPOSIÇÃO COM EIXO - 4</a:t>
            </a:r>
          </a:p>
          <a:p>
            <a:pPr lvl="0" algn="ctr"/>
            <a:r>
              <a:rPr lang="pt-BR" sz="1300" dirty="0" smtClean="0">
                <a:solidFill>
                  <a:schemeClr val="bg1">
                    <a:lumMod val="65000"/>
                  </a:schemeClr>
                </a:solidFill>
                <a:cs typeface="Times New Roman" pitchFamily="18" charset="0"/>
              </a:rPr>
              <a:t>integração entre dinamismo formal e temático</a:t>
            </a:r>
            <a:endParaRPr lang="pt-BR" sz="1300" dirty="0">
              <a:solidFill>
                <a:schemeClr val="bg1">
                  <a:lumMod val="65000"/>
                </a:schemeClr>
              </a:solidFill>
            </a:endParaRPr>
          </a:p>
        </p:txBody>
      </p:sp>
      <p:sp>
        <p:nvSpPr>
          <p:cNvPr id="6" name="CaixaDeTexto 5"/>
          <p:cNvSpPr txBox="1"/>
          <p:nvPr/>
        </p:nvSpPr>
        <p:spPr>
          <a:xfrm>
            <a:off x="251520" y="1371540"/>
            <a:ext cx="3600400" cy="3785652"/>
          </a:xfrm>
          <a:prstGeom prst="rect">
            <a:avLst/>
          </a:prstGeom>
          <a:noFill/>
        </p:spPr>
        <p:txBody>
          <a:bodyPr wrap="square" rtlCol="0">
            <a:spAutoFit/>
          </a:bodyPr>
          <a:lstStyle/>
          <a:p>
            <a:r>
              <a:rPr lang="pt-BR" sz="1200" dirty="0" smtClean="0">
                <a:solidFill>
                  <a:schemeClr val="bg1">
                    <a:lumMod val="65000"/>
                  </a:schemeClr>
                </a:solidFill>
              </a:rPr>
              <a:t>O jogo de cores dominadas pelo amarelo reforça a idéia de aconchego do interior morno e perfumado pelas flores, ao mesmo tempo, jogando com as regras acadêmicas, por meio de uma elaboração estilística mais livre, sem definições precisas das formas, anunciando a liberdade artística da autonomia da arte, já em pleno andamento na Inglaterra neste período, e perfeitamente coerente com os princípios iluministas da liberdade e do progresso infinito do homem. O quadro é simétrico com alguns elementos de assimetria, reforçando o caráter lúdico do tema e da obra, mais escura no plano em "ele" inferior à esquerda e na parte superior direita, ressaltando a iluminação da zona diagonal mediana, na qual é destacada a luz que entra pela janela, a região do rosto, flores e carta e o cachorro, em uma clara integração entre a vida pública (representada pela luz que vem do mundo exterior), a relação intersubjetiva ou social (evidenciada pela carta de amor com as flores) e o sexo e a fantasia erótica.</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3779912" y="5949280"/>
            <a:ext cx="5328592"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Jacopo Chimenti, dito Jacopo da Empoli; </a:t>
            </a:r>
            <a:r>
              <a:rPr kumimoji="0" lang="pt-BR" sz="1100" b="0" i="1" u="none" strike="noStrike" cap="none" normalizeH="0" baseline="0" dirty="0" smtClean="0">
                <a:ln>
                  <a:noFill/>
                </a:ln>
                <a:solidFill>
                  <a:schemeClr val="bg1">
                    <a:lumMod val="65000"/>
                  </a:schemeClr>
                </a:solidFill>
                <a:effectLst/>
                <a:ea typeface="Calibri" pitchFamily="34" charset="0"/>
                <a:cs typeface="Times New Roman" pitchFamily="18" charset="0"/>
              </a:rPr>
              <a:t>A aparição da Virgem a São Lucas e Santo Yves</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 Empoli, Florença, 1579; ost; 239 x 182 cm</a:t>
            </a:r>
            <a:endParaRPr kumimoji="0" lang="pt-BR" sz="11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Museu do Louvre; Paris; França</a:t>
            </a:r>
            <a:endParaRPr kumimoji="0" lang="pt-BR" sz="1100" b="0" i="0" u="none" strike="noStrike" cap="none" normalizeH="0" baseline="0" dirty="0" smtClean="0">
              <a:ln>
                <a:noFill/>
              </a:ln>
              <a:solidFill>
                <a:schemeClr val="bg1">
                  <a:lumMod val="65000"/>
                </a:schemeClr>
              </a:solidFill>
              <a:effectLst/>
              <a:cs typeface="Arial" pitchFamily="34" charset="0"/>
            </a:endParaRPr>
          </a:p>
          <a:p>
            <a:pPr lvl="0" algn="ctr" eaLnBrk="0" fontAlgn="base" hangingPunct="0">
              <a:spcBef>
                <a:spcPct val="0"/>
              </a:spcBef>
              <a:spcAft>
                <a:spcPct val="0"/>
              </a:spcAft>
            </a:pPr>
            <a:r>
              <a:rPr lang="en-US" sz="1100" dirty="0" smtClean="0">
                <a:solidFill>
                  <a:schemeClr val="bg1">
                    <a:lumMod val="65000"/>
                  </a:schemeClr>
                </a:solidFill>
                <a:ea typeface="Times New Roman" pitchFamily="18" charset="0"/>
                <a:cs typeface="Arial" pitchFamily="34" charset="0"/>
              </a:rPr>
              <a:t>http://</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cartelen.louvre.fr/cartelen/visite?</a:t>
            </a:r>
            <a:r>
              <a:rPr kumimoji="0" lang="pt-BR" sz="1100" b="0" i="0" u="none" strike="noStrike" cap="none" normalizeH="0" baseline="0" dirty="0" err="1" smtClean="0">
                <a:ln>
                  <a:noFill/>
                </a:ln>
                <a:solidFill>
                  <a:schemeClr val="bg1">
                    <a:lumMod val="65000"/>
                  </a:schemeClr>
                </a:solidFill>
                <a:effectLst/>
                <a:ea typeface="Calibri" pitchFamily="34" charset="0"/>
                <a:cs typeface="Times New Roman" pitchFamily="18" charset="0"/>
              </a:rPr>
              <a:t>srv</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a:t>
            </a:r>
            <a:r>
              <a:rPr kumimoji="0" lang="pt-BR" sz="1100" b="0" i="0" u="none" strike="noStrike" cap="none" normalizeH="0" baseline="0" dirty="0" err="1" smtClean="0">
                <a:ln>
                  <a:noFill/>
                </a:ln>
                <a:solidFill>
                  <a:schemeClr val="bg1">
                    <a:lumMod val="65000"/>
                  </a:schemeClr>
                </a:solidFill>
                <a:effectLst/>
                <a:ea typeface="Calibri" pitchFamily="34" charset="0"/>
                <a:cs typeface="Times New Roman" pitchFamily="18" charset="0"/>
              </a:rPr>
              <a:t>car_not_frame&amp;idNotice</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=13998</a:t>
            </a:r>
            <a:r>
              <a:rPr kumimoji="0" lang="pt-BR" sz="1100" b="0" i="0" u="none" strike="noStrike" cap="none" normalizeH="0" dirty="0" smtClean="0">
                <a:ln>
                  <a:noFill/>
                </a:ln>
                <a:solidFill>
                  <a:schemeClr val="bg1">
                    <a:lumMod val="65000"/>
                  </a:schemeClr>
                </a:solidFill>
                <a:effectLst/>
                <a:ea typeface="Calibri" pitchFamily="34" charset="0"/>
                <a:cs typeface="Times New Roman" pitchFamily="18" charset="0"/>
              </a:rPr>
              <a:t> </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 05.11.2007</a:t>
            </a:r>
            <a:endParaRPr kumimoji="0" lang="pt-BR" sz="1100" b="0" i="0" u="none" strike="noStrike" cap="none" normalizeH="0" baseline="0" dirty="0" smtClean="0">
              <a:ln>
                <a:noFill/>
              </a:ln>
              <a:solidFill>
                <a:schemeClr val="bg1">
                  <a:lumMod val="65000"/>
                </a:schemeClr>
              </a:solidFill>
              <a:effectLst/>
              <a:cs typeface="Arial" pitchFamily="34" charset="0"/>
            </a:endParaRPr>
          </a:p>
        </p:txBody>
      </p:sp>
      <p:pic>
        <p:nvPicPr>
          <p:cNvPr id="26626" name="Picture 2" descr="C:\Nós\Artistas\Chimenti\1579 Jacopo Chimenti; A aparição da Virgem a São Lucas e Santo Yves; ost; 239 x 182 cm; Louvre 1b.jpg"/>
          <p:cNvPicPr>
            <a:picLocks noChangeAspect="1" noChangeArrowheads="1"/>
          </p:cNvPicPr>
          <p:nvPr/>
        </p:nvPicPr>
        <p:blipFill>
          <a:blip r:embed="rId3" cstate="print"/>
          <a:srcRect/>
          <a:stretch>
            <a:fillRect/>
          </a:stretch>
        </p:blipFill>
        <p:spPr bwMode="auto">
          <a:xfrm>
            <a:off x="4574260" y="404664"/>
            <a:ext cx="4030188" cy="5287795"/>
          </a:xfrm>
          <a:prstGeom prst="rect">
            <a:avLst/>
          </a:prstGeom>
          <a:noFill/>
        </p:spPr>
      </p:pic>
      <p:sp>
        <p:nvSpPr>
          <p:cNvPr id="6" name="CaixaDeTexto 5"/>
          <p:cNvSpPr txBox="1"/>
          <p:nvPr/>
        </p:nvSpPr>
        <p:spPr>
          <a:xfrm>
            <a:off x="0" y="0"/>
            <a:ext cx="3851920" cy="507831"/>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COMPOSIÇÃO EM “X” E EM “</a:t>
            </a:r>
            <a:r>
              <a:rPr lang="pt-BR" sz="1400" dirty="0" smtClean="0">
                <a:solidFill>
                  <a:schemeClr val="bg1">
                    <a:lumMod val="65000"/>
                  </a:schemeClr>
                </a:solidFill>
                <a:cs typeface="Times New Roman" pitchFamily="18" charset="0"/>
                <a:sym typeface="Wingdings 2"/>
              </a:rPr>
              <a:t>” </a:t>
            </a:r>
            <a:r>
              <a:rPr lang="pt-BR" sz="1400" dirty="0" smtClean="0">
                <a:solidFill>
                  <a:schemeClr val="bg1">
                    <a:lumMod val="65000"/>
                  </a:schemeClr>
                </a:solidFill>
                <a:cs typeface="Times New Roman" pitchFamily="18" charset="0"/>
              </a:rPr>
              <a:t>- 1</a:t>
            </a:r>
          </a:p>
          <a:p>
            <a:pPr lvl="0" algn="ctr"/>
            <a:r>
              <a:rPr lang="pt-BR" sz="1300" dirty="0" smtClean="0">
                <a:solidFill>
                  <a:schemeClr val="bg1">
                    <a:lumMod val="65000"/>
                  </a:schemeClr>
                </a:solidFill>
                <a:cs typeface="Times New Roman" pitchFamily="18" charset="0"/>
              </a:rPr>
              <a:t>movimento e estabilidade</a:t>
            </a:r>
            <a:endParaRPr lang="pt-BR" sz="1300" dirty="0">
              <a:solidFill>
                <a:schemeClr val="bg1">
                  <a:lumMod val="65000"/>
                </a:schemeClr>
              </a:solidFill>
            </a:endParaRPr>
          </a:p>
        </p:txBody>
      </p:sp>
      <p:sp>
        <p:nvSpPr>
          <p:cNvPr id="7" name="CaixaDeTexto 6"/>
          <p:cNvSpPr txBox="1"/>
          <p:nvPr/>
        </p:nvSpPr>
        <p:spPr>
          <a:xfrm>
            <a:off x="107504" y="764704"/>
            <a:ext cx="3816424" cy="1461939"/>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Esse tipo de composição tem planos ou linhas dominantes em diagonais cruzadas, formando um “X”, ao lado, e uma cruz formada pelo cruzamento de uma vertical com uma horizontal, abaixo.</a:t>
            </a:r>
          </a:p>
          <a:p>
            <a:pPr>
              <a:spcAft>
                <a:spcPts val="600"/>
              </a:spcAft>
            </a:pPr>
            <a:r>
              <a:rPr lang="pt-BR" sz="1200" dirty="0" smtClean="0">
                <a:solidFill>
                  <a:schemeClr val="bg1">
                    <a:lumMod val="65000"/>
                  </a:schemeClr>
                </a:solidFill>
              </a:rPr>
              <a:t>É um modelo composicional que mescla a dinâmica e a tensão de duas linhas, tendentes a transversais, com a estabilidade resultante do cruzamento dessas linhas. </a:t>
            </a:r>
            <a:endParaRPr lang="pt-BR" sz="1200" dirty="0">
              <a:solidFill>
                <a:schemeClr val="bg1">
                  <a:lumMod val="65000"/>
                </a:schemeClr>
              </a:solidFill>
            </a:endParaRPr>
          </a:p>
        </p:txBody>
      </p:sp>
      <p:sp>
        <p:nvSpPr>
          <p:cNvPr id="8" name="CaixaDeTexto 7"/>
          <p:cNvSpPr txBox="1"/>
          <p:nvPr/>
        </p:nvSpPr>
        <p:spPr>
          <a:xfrm>
            <a:off x="251520" y="5373216"/>
            <a:ext cx="3096344" cy="1323439"/>
          </a:xfrm>
          <a:prstGeom prst="rect">
            <a:avLst/>
          </a:prstGeom>
          <a:noFill/>
        </p:spPr>
        <p:txBody>
          <a:bodyPr wrap="square" rtlCol="0">
            <a:spAutoFit/>
          </a:bodyPr>
          <a:lstStyle/>
          <a:p>
            <a:pPr algn="ctr"/>
            <a:r>
              <a:rPr lang="pt-BR" sz="1000" dirty="0" smtClean="0">
                <a:solidFill>
                  <a:schemeClr val="bg1">
                    <a:lumMod val="65000"/>
                  </a:schemeClr>
                </a:solidFill>
              </a:rPr>
              <a:t>Fernand </a:t>
            </a:r>
            <a:r>
              <a:rPr lang="pt-BR" sz="1000" dirty="0" err="1" smtClean="0">
                <a:solidFill>
                  <a:schemeClr val="bg1">
                    <a:lumMod val="65000"/>
                  </a:schemeClr>
                </a:solidFill>
              </a:rPr>
              <a:t>Léger</a:t>
            </a:r>
            <a:r>
              <a:rPr lang="pt-BR" sz="1000" dirty="0" smtClean="0">
                <a:solidFill>
                  <a:schemeClr val="bg1">
                    <a:lumMod val="65000"/>
                  </a:schemeClr>
                </a:solidFill>
              </a:rPr>
              <a:t>; </a:t>
            </a:r>
            <a:r>
              <a:rPr lang="pt-BR" sz="1000" i="1" dirty="0" smtClean="0">
                <a:solidFill>
                  <a:schemeClr val="bg1">
                    <a:lumMod val="65000"/>
                  </a:schemeClr>
                </a:solidFill>
              </a:rPr>
              <a:t>Três mulheres e natureza morta (Almoço)</a:t>
            </a:r>
            <a:r>
              <a:rPr lang="pt-BR" sz="1000" dirty="0" smtClean="0">
                <a:solidFill>
                  <a:schemeClr val="bg1">
                    <a:lumMod val="65000"/>
                  </a:schemeClr>
                </a:solidFill>
              </a:rPr>
              <a:t>; França, 1920; ost; 73,03 x 92,07 cm</a:t>
            </a:r>
          </a:p>
          <a:p>
            <a:pPr algn="ctr"/>
            <a:r>
              <a:rPr lang="pt-BR" sz="1000" dirty="0" smtClean="0">
                <a:solidFill>
                  <a:schemeClr val="bg1">
                    <a:lumMod val="65000"/>
                  </a:schemeClr>
                </a:solidFill>
              </a:rPr>
              <a:t>Museu de Arte de Dallas; EUA</a:t>
            </a:r>
          </a:p>
          <a:p>
            <a:pPr algn="ctr"/>
            <a:r>
              <a:rPr lang="pt-BR" sz="1000" dirty="0" smtClean="0">
                <a:solidFill>
                  <a:schemeClr val="bg1">
                    <a:lumMod val="65000"/>
                  </a:schemeClr>
                </a:solidFill>
              </a:rPr>
              <a:t>http://dallasmuseumofart.org:8080/emuseum/view/objects/asitem/People$00402975/0/</a:t>
            </a:r>
            <a:r>
              <a:rPr lang="pt-BR" sz="1000" dirty="0" err="1" smtClean="0">
                <a:solidFill>
                  <a:schemeClr val="bg1">
                    <a:lumMod val="65000"/>
                  </a:schemeClr>
                </a:solidFill>
              </a:rPr>
              <a:t>title-desc</a:t>
            </a:r>
            <a:r>
              <a:rPr lang="pt-BR" sz="1000" dirty="0" smtClean="0">
                <a:solidFill>
                  <a:schemeClr val="bg1">
                    <a:lumMod val="65000"/>
                  </a:schemeClr>
                </a:solidFill>
              </a:rPr>
              <a:t>;</a:t>
            </a:r>
            <a:r>
              <a:rPr lang="pt-BR" sz="1000" dirty="0" err="1" smtClean="0">
                <a:solidFill>
                  <a:schemeClr val="bg1">
                    <a:lumMod val="65000"/>
                  </a:schemeClr>
                </a:solidFill>
              </a:rPr>
              <a:t>jsessionid</a:t>
            </a:r>
            <a:r>
              <a:rPr lang="pt-BR" sz="1000" dirty="0" smtClean="0">
                <a:solidFill>
                  <a:schemeClr val="bg1">
                    <a:lumMod val="65000"/>
                  </a:schemeClr>
                </a:solidFill>
              </a:rPr>
              <a:t>=36831CDB15A4AB45A641A952B9CD2260?t:</a:t>
            </a:r>
            <a:r>
              <a:rPr lang="pt-BR" sz="1000" dirty="0" err="1" smtClean="0">
                <a:solidFill>
                  <a:schemeClr val="bg1">
                    <a:lumMod val="65000"/>
                  </a:schemeClr>
                </a:solidFill>
              </a:rPr>
              <a:t>state</a:t>
            </a:r>
            <a:r>
              <a:rPr lang="pt-BR" sz="1000" dirty="0" smtClean="0">
                <a:solidFill>
                  <a:schemeClr val="bg1">
                    <a:lumMod val="65000"/>
                  </a:schemeClr>
                </a:solidFill>
              </a:rPr>
              <a:t>:</a:t>
            </a:r>
            <a:r>
              <a:rPr lang="pt-BR" sz="1000" dirty="0" err="1" smtClean="0">
                <a:solidFill>
                  <a:schemeClr val="bg1">
                    <a:lumMod val="65000"/>
                  </a:schemeClr>
                </a:solidFill>
              </a:rPr>
              <a:t>flow</a:t>
            </a:r>
            <a:r>
              <a:rPr lang="pt-BR" sz="1000" dirty="0" smtClean="0">
                <a:solidFill>
                  <a:schemeClr val="bg1">
                    <a:lumMod val="65000"/>
                  </a:schemeClr>
                </a:solidFill>
              </a:rPr>
              <a:t>=b38ba492-f5a2-4420-9460-eb65a786b5ec : 07.03.2011</a:t>
            </a:r>
          </a:p>
        </p:txBody>
      </p:sp>
      <p:pic>
        <p:nvPicPr>
          <p:cNvPr id="36865" name="Picture 1" descr="http://dallasmuseumofart.org:8080/emuseum/internal/media/dispatcher/286/resize:format$003dfull"/>
          <p:cNvPicPr>
            <a:picLocks noChangeAspect="1" noChangeArrowheads="1"/>
          </p:cNvPicPr>
          <p:nvPr/>
        </p:nvPicPr>
        <p:blipFill>
          <a:blip r:embed="rId4" cstate="print"/>
          <a:stretch>
            <a:fillRect/>
          </a:stretch>
        </p:blipFill>
        <p:spPr bwMode="auto">
          <a:xfrm>
            <a:off x="251520" y="2708920"/>
            <a:ext cx="3151665" cy="2516080"/>
          </a:xfrm>
          <a:prstGeom prst="rect">
            <a:avLst/>
          </a:prstGeom>
          <a:noFill/>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6309320"/>
            <a:ext cx="8784976"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ts val="1200"/>
              </a:spcAft>
            </a:pPr>
            <a:r>
              <a:rPr kumimoji="0" lang="pt-BR" sz="1200" b="0" i="0" u="none" strike="noStrike" cap="none" normalizeH="0" baseline="0" dirty="0" smtClean="0">
                <a:ln>
                  <a:noFill/>
                </a:ln>
                <a:solidFill>
                  <a:schemeClr val="bg1">
                    <a:lumMod val="65000"/>
                  </a:schemeClr>
                </a:solidFill>
                <a:effectLst/>
                <a:ea typeface="Calibri" pitchFamily="34" charset="0"/>
                <a:cs typeface="Times New Roman" pitchFamily="18" charset="0"/>
              </a:rPr>
              <a:t>A abordagem científica </a:t>
            </a:r>
            <a:r>
              <a:rPr lang="pt-BR" sz="1200" dirty="0" smtClean="0">
                <a:solidFill>
                  <a:schemeClr val="bg1">
                    <a:lumMod val="65000"/>
                  </a:schemeClr>
                </a:solidFill>
                <a:ea typeface="Calibri" pitchFamily="34" charset="0"/>
                <a:cs typeface="Times New Roman" pitchFamily="18" charset="0"/>
              </a:rPr>
              <a:t>da </a:t>
            </a:r>
            <a:r>
              <a:rPr kumimoji="0" lang="pt-BR" sz="1200" b="0" i="0" u="none" strike="noStrike" cap="none" normalizeH="0" baseline="0" dirty="0" smtClean="0">
                <a:ln>
                  <a:noFill/>
                </a:ln>
                <a:solidFill>
                  <a:schemeClr val="bg1">
                    <a:lumMod val="65000"/>
                  </a:schemeClr>
                </a:solidFill>
                <a:effectLst/>
                <a:ea typeface="Calibri" pitchFamily="34" charset="0"/>
                <a:cs typeface="Times New Roman" pitchFamily="18" charset="0"/>
              </a:rPr>
              <a:t>história da arte sempre usa as outras ciências e a filosofia como auxiliares em sua investigação, aprendendo, com elas, novos problemas, abordagens e modos de descrever e analisar as obras de arte.</a:t>
            </a:r>
          </a:p>
        </p:txBody>
      </p:sp>
      <p:sp>
        <p:nvSpPr>
          <p:cNvPr id="4" name="Rectangle 1"/>
          <p:cNvSpPr>
            <a:spLocks noChangeArrowheads="1"/>
          </p:cNvSpPr>
          <p:nvPr/>
        </p:nvSpPr>
        <p:spPr bwMode="auto">
          <a:xfrm>
            <a:off x="107504" y="13553"/>
            <a:ext cx="8928992" cy="18312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ts val="300"/>
              </a:spcAft>
              <a:buClrTx/>
              <a:buSzTx/>
              <a:buFontTx/>
              <a:buNone/>
              <a:tabLst/>
            </a:pPr>
            <a:r>
              <a:rPr kumimoji="0" lang="pt-BR" sz="1400" b="0" i="0" u="none" strike="noStrike" cap="none" normalizeH="0" baseline="0" dirty="0" smtClean="0">
                <a:ln>
                  <a:noFill/>
                </a:ln>
                <a:solidFill>
                  <a:schemeClr val="bg1">
                    <a:lumMod val="65000"/>
                  </a:schemeClr>
                </a:solidFill>
                <a:effectLst/>
                <a:ea typeface="Calibri" pitchFamily="34" charset="0"/>
                <a:cs typeface="Times New Roman" pitchFamily="18" charset="0"/>
              </a:rPr>
              <a:t>A HISTÓRIA DA ARTE</a:t>
            </a:r>
            <a:endParaRPr kumimoji="0" lang="pt-BR" sz="1400" b="0" i="0" u="none" strike="noStrike" cap="none" normalizeH="0" baseline="0" dirty="0" smtClean="0">
              <a:ln>
                <a:noFill/>
              </a:ln>
              <a:solidFill>
                <a:schemeClr val="bg1">
                  <a:lumMod val="65000"/>
                </a:schemeClr>
              </a:solidFill>
              <a:effectLst/>
              <a:cs typeface="Arial" pitchFamily="34" charset="0"/>
            </a:endParaRPr>
          </a:p>
          <a:p>
            <a:pPr marL="0" marR="0" lvl="0" indent="0" algn="just" defTabSz="914400" rtl="0" eaLnBrk="0" fontAlgn="base" latinLnBrk="0" hangingPunct="0">
              <a:lnSpc>
                <a:spcPct val="100000"/>
              </a:lnSpc>
              <a:spcBef>
                <a:spcPct val="0"/>
              </a:spcBef>
              <a:spcAft>
                <a:spcPts val="300"/>
              </a:spcAft>
              <a:buClrTx/>
              <a:buSzTx/>
              <a:buFontTx/>
              <a:buNone/>
              <a:tabLst/>
            </a:pPr>
            <a:r>
              <a:rPr kumimoji="0" lang="pt-BR" sz="1200" b="0" i="0" u="none" strike="noStrike" cap="none" normalizeH="0" baseline="0" dirty="0" smtClean="0">
                <a:ln>
                  <a:noFill/>
                </a:ln>
                <a:solidFill>
                  <a:schemeClr val="bg1">
                    <a:lumMod val="65000"/>
                  </a:schemeClr>
                </a:solidFill>
                <a:effectLst/>
                <a:ea typeface="Calibri" pitchFamily="34" charset="0"/>
                <a:cs typeface="Times New Roman" pitchFamily="18" charset="0"/>
              </a:rPr>
              <a:t>É uma ciência que existe por causa do desenvolvimento da produção artística e trata especificamente da obra de arte, da forma artística produzida pelo homem;</a:t>
            </a:r>
            <a:r>
              <a:rPr kumimoji="0" lang="pt-BR" sz="1200" b="0" i="0" u="none" strike="noStrike" cap="none" normalizeH="0" dirty="0" smtClean="0">
                <a:ln>
                  <a:noFill/>
                </a:ln>
                <a:solidFill>
                  <a:schemeClr val="bg1">
                    <a:lumMod val="65000"/>
                  </a:schemeClr>
                </a:solidFill>
                <a:effectLst/>
                <a:ea typeface="Calibri" pitchFamily="34" charset="0"/>
                <a:cs typeface="Times New Roman" pitchFamily="18" charset="0"/>
              </a:rPr>
              <a:t> </a:t>
            </a:r>
          </a:p>
          <a:p>
            <a:pPr marL="0" marR="0" lvl="0" indent="0" algn="just" defTabSz="914400" rtl="0" eaLnBrk="0" fontAlgn="base" latinLnBrk="0" hangingPunct="0">
              <a:lnSpc>
                <a:spcPct val="100000"/>
              </a:lnSpc>
              <a:spcBef>
                <a:spcPct val="0"/>
              </a:spcBef>
              <a:spcAft>
                <a:spcPts val="300"/>
              </a:spcAft>
              <a:buClrTx/>
              <a:buSzTx/>
              <a:buFontTx/>
              <a:buNone/>
              <a:tabLst/>
            </a:pPr>
            <a:r>
              <a:rPr lang="pt-BR" sz="1200" dirty="0" smtClean="0">
                <a:solidFill>
                  <a:schemeClr val="bg1">
                    <a:lumMod val="65000"/>
                  </a:schemeClr>
                </a:solidFill>
                <a:ea typeface="Calibri" pitchFamily="34" charset="0"/>
                <a:cs typeface="Times New Roman" pitchFamily="18" charset="0"/>
              </a:rPr>
              <a:t>não trata da vida dos artistas (biografias) e nem dos grandes problemas universais relativos aos temas das obras de arte (por exemplo, história da vida privada feminina, sociologia dos freqüentadores solitários de restaurantes e bares, etc.);</a:t>
            </a:r>
            <a:endParaRPr kumimoji="0" lang="pt-BR" sz="1200" b="0" i="0" u="none" strike="noStrike" cap="none" normalizeH="0" baseline="0" dirty="0" smtClean="0">
              <a:ln>
                <a:noFill/>
              </a:ln>
              <a:solidFill>
                <a:schemeClr val="bg1">
                  <a:lumMod val="65000"/>
                </a:schemeClr>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ts val="300"/>
              </a:spcAft>
              <a:buClrTx/>
              <a:buSzTx/>
              <a:buFontTx/>
              <a:buNone/>
              <a:tabLst/>
            </a:pPr>
            <a:r>
              <a:rPr kumimoji="0" lang="pt-BR" sz="1200" b="0" i="0" u="none" strike="noStrike" cap="none" normalizeH="0" baseline="0" dirty="0" smtClean="0">
                <a:ln>
                  <a:noFill/>
                </a:ln>
                <a:solidFill>
                  <a:schemeClr val="bg1">
                    <a:lumMod val="65000"/>
                  </a:schemeClr>
                </a:solidFill>
                <a:effectLst/>
                <a:ea typeface="Calibri" pitchFamily="34" charset="0"/>
                <a:cs typeface="Times New Roman" pitchFamily="18" charset="0"/>
              </a:rPr>
              <a:t>está baseada na fixação histórica e observação criteriosa de seu objeto: cada obra de arte está fixada em relações sociais específicas com tempo e lugar irremovíveis e apresenta formas particulares,</a:t>
            </a:r>
            <a:r>
              <a:rPr kumimoji="0" lang="pt-BR" sz="1200" b="0" i="0" u="none" strike="noStrike" cap="none" normalizeH="0" dirty="0" smtClean="0">
                <a:ln>
                  <a:noFill/>
                </a:ln>
                <a:solidFill>
                  <a:schemeClr val="bg1">
                    <a:lumMod val="65000"/>
                  </a:schemeClr>
                </a:solidFill>
                <a:effectLst/>
                <a:ea typeface="Calibri" pitchFamily="34" charset="0"/>
                <a:cs typeface="Times New Roman" pitchFamily="18" charset="0"/>
              </a:rPr>
              <a:t> como pode-se ver nas pinturas abaixo.</a:t>
            </a:r>
            <a:endParaRPr lang="pt-BR" sz="1200" dirty="0" smtClean="0">
              <a:solidFill>
                <a:schemeClr val="bg1">
                  <a:lumMod val="65000"/>
                </a:schemeClr>
              </a:solidFill>
              <a:cs typeface="Times New Roman" pitchFamily="18" charset="0"/>
            </a:endParaRPr>
          </a:p>
          <a:p>
            <a:pPr lvl="0" algn="ctr" eaLnBrk="0" fontAlgn="base" hangingPunct="0">
              <a:spcBef>
                <a:spcPts val="600"/>
              </a:spcBef>
              <a:spcAft>
                <a:spcPts val="300"/>
              </a:spcAft>
            </a:pPr>
            <a:r>
              <a:rPr lang="pt-BR" sz="1200" dirty="0" smtClean="0">
                <a:solidFill>
                  <a:schemeClr val="bg1">
                    <a:lumMod val="65000"/>
                  </a:schemeClr>
                </a:solidFill>
                <a:cs typeface="Times New Roman" pitchFamily="18" charset="0"/>
              </a:rPr>
              <a:t>sujeito     →     trabalho/ação     →     objeto/produto do trabalho       </a:t>
            </a:r>
            <a:r>
              <a:rPr lang="pt-BR" sz="1200" dirty="0" smtClean="0">
                <a:solidFill>
                  <a:schemeClr val="bg1">
                    <a:lumMod val="65000"/>
                  </a:schemeClr>
                </a:solidFill>
                <a:cs typeface="Arial"/>
                <a:sym typeface="Wingdings"/>
              </a:rPr>
              <a:t>↔       </a:t>
            </a:r>
            <a:r>
              <a:rPr lang="pt-BR" sz="1200" dirty="0" smtClean="0">
                <a:solidFill>
                  <a:schemeClr val="bg1">
                    <a:lumMod val="65000"/>
                  </a:schemeClr>
                </a:solidFill>
                <a:cs typeface="Times New Roman" pitchFamily="18" charset="0"/>
              </a:rPr>
              <a:t>artista     →     pintar      →     quadro</a:t>
            </a:r>
          </a:p>
        </p:txBody>
      </p:sp>
      <p:sp>
        <p:nvSpPr>
          <p:cNvPr id="13" name="Retângulo 12"/>
          <p:cNvSpPr/>
          <p:nvPr/>
        </p:nvSpPr>
        <p:spPr>
          <a:xfrm>
            <a:off x="3203848" y="5159514"/>
            <a:ext cx="3024336" cy="861774"/>
          </a:xfrm>
          <a:prstGeom prst="rect">
            <a:avLst/>
          </a:prstGeom>
        </p:spPr>
        <p:txBody>
          <a:bodyPr wrap="square">
            <a:spAutoFit/>
          </a:bodyPr>
          <a:lstStyle/>
          <a:p>
            <a:pPr algn="ctr"/>
            <a:r>
              <a:rPr lang="en-US" sz="1000" dirty="0" smtClean="0">
                <a:solidFill>
                  <a:schemeClr val="bg1">
                    <a:lumMod val="65000"/>
                  </a:schemeClr>
                </a:solidFill>
              </a:rPr>
              <a:t>Edvard Munch; </a:t>
            </a:r>
            <a:r>
              <a:rPr lang="pt-BR" sz="1000" dirty="0" smtClean="0">
                <a:solidFill>
                  <a:schemeClr val="bg1">
                    <a:lumMod val="65000"/>
                  </a:schemeClr>
                </a:solidFill>
              </a:rPr>
              <a:t> </a:t>
            </a:r>
            <a:r>
              <a:rPr lang="en-US" sz="1000" i="1" dirty="0" smtClean="0">
                <a:solidFill>
                  <a:schemeClr val="bg1">
                    <a:lumMod val="65000"/>
                  </a:schemeClr>
                </a:solidFill>
              </a:rPr>
              <a:t>Self-portrait with bottle of wine</a:t>
            </a:r>
            <a:r>
              <a:rPr lang="en-US" sz="1000" dirty="0" smtClean="0">
                <a:solidFill>
                  <a:schemeClr val="bg1">
                    <a:lumMod val="65000"/>
                  </a:schemeClr>
                </a:solidFill>
              </a:rPr>
              <a:t>; 1906</a:t>
            </a:r>
          </a:p>
          <a:p>
            <a:pPr algn="ctr"/>
            <a:r>
              <a:rPr lang="en-US" sz="1000" dirty="0" smtClean="0">
                <a:solidFill>
                  <a:schemeClr val="bg1">
                    <a:lumMod val="65000"/>
                  </a:schemeClr>
                </a:solidFill>
              </a:rPr>
              <a:t>ooc (oil on canvas); 110,5 x 120,5 cm</a:t>
            </a:r>
          </a:p>
          <a:p>
            <a:pPr algn="ctr"/>
            <a:r>
              <a:rPr lang="en-US" sz="1000" dirty="0" smtClean="0">
                <a:solidFill>
                  <a:schemeClr val="bg1">
                    <a:lumMod val="65000"/>
                  </a:schemeClr>
                </a:solidFill>
              </a:rPr>
              <a:t>Munch Museum; Oslo; Norway</a:t>
            </a:r>
          </a:p>
          <a:p>
            <a:pPr algn="ctr"/>
            <a:r>
              <a:rPr lang="en-US" sz="1000" dirty="0" smtClean="0">
                <a:solidFill>
                  <a:schemeClr val="bg1">
                    <a:lumMod val="65000"/>
                  </a:schemeClr>
                </a:solidFill>
              </a:rPr>
              <a:t>www.munch.museum.no/work.aspx?id=17&amp;wid=20</a:t>
            </a:r>
          </a:p>
          <a:p>
            <a:pPr algn="ctr"/>
            <a:r>
              <a:rPr lang="en-US" sz="1000" dirty="0" smtClean="0">
                <a:solidFill>
                  <a:schemeClr val="bg1">
                    <a:lumMod val="65000"/>
                  </a:schemeClr>
                </a:solidFill>
              </a:rPr>
              <a:t>#imagetops : 2011.02.20</a:t>
            </a:r>
            <a:endParaRPr lang="pt-BR" sz="1000" dirty="0">
              <a:solidFill>
                <a:schemeClr val="bg1">
                  <a:lumMod val="65000"/>
                </a:schemeClr>
              </a:solidFill>
            </a:endParaRPr>
          </a:p>
        </p:txBody>
      </p:sp>
      <p:sp>
        <p:nvSpPr>
          <p:cNvPr id="14" name="Retângulo 13"/>
          <p:cNvSpPr/>
          <p:nvPr/>
        </p:nvSpPr>
        <p:spPr>
          <a:xfrm>
            <a:off x="35496" y="5139769"/>
            <a:ext cx="2771800" cy="1169551"/>
          </a:xfrm>
          <a:prstGeom prst="rect">
            <a:avLst/>
          </a:prstGeom>
        </p:spPr>
        <p:txBody>
          <a:bodyPr wrap="square">
            <a:spAutoFit/>
          </a:bodyPr>
          <a:lstStyle/>
          <a:p>
            <a:pPr algn="ctr"/>
            <a:r>
              <a:rPr lang="da-DK" sz="1000" dirty="0" smtClean="0">
                <a:solidFill>
                  <a:schemeClr val="bg1">
                    <a:lumMod val="65000"/>
                  </a:schemeClr>
                </a:solidFill>
              </a:rPr>
              <a:t>André Derain; </a:t>
            </a:r>
            <a:r>
              <a:rPr lang="da-DK" sz="1000" i="1" dirty="0" smtClean="0">
                <a:solidFill>
                  <a:schemeClr val="bg1">
                    <a:lumMod val="65000"/>
                  </a:schemeClr>
                </a:solidFill>
              </a:rPr>
              <a:t>A dançarina</a:t>
            </a:r>
            <a:r>
              <a:rPr lang="da-DK" sz="1000" dirty="0" smtClean="0">
                <a:solidFill>
                  <a:schemeClr val="bg1">
                    <a:lumMod val="65000"/>
                  </a:schemeClr>
                </a:solidFill>
              </a:rPr>
              <a:t> ou </a:t>
            </a:r>
            <a:r>
              <a:rPr lang="da-DK" sz="1000" i="1" dirty="0" smtClean="0">
                <a:solidFill>
                  <a:schemeClr val="bg1">
                    <a:lumMod val="65000"/>
                  </a:schemeClr>
                </a:solidFill>
              </a:rPr>
              <a:t>Mulher com blusa</a:t>
            </a:r>
            <a:r>
              <a:rPr lang="da-DK" sz="1000" dirty="0" smtClean="0">
                <a:solidFill>
                  <a:schemeClr val="bg1">
                    <a:lumMod val="65000"/>
                  </a:schemeClr>
                </a:solidFill>
              </a:rPr>
              <a:t>; França, 1906; ost (óleo s/ tela); 81 x 100 cm</a:t>
            </a:r>
          </a:p>
          <a:p>
            <a:pPr algn="ctr"/>
            <a:r>
              <a:rPr lang="da-DK" sz="1000" dirty="0" smtClean="0">
                <a:solidFill>
                  <a:schemeClr val="bg1">
                    <a:lumMod val="65000"/>
                  </a:schemeClr>
                </a:solidFill>
              </a:rPr>
              <a:t>Galeria Nacional da Dinamarca; Copenhagen</a:t>
            </a:r>
          </a:p>
          <a:p>
            <a:pPr algn="ctr"/>
            <a:r>
              <a:rPr lang="da-DK" sz="1000" dirty="0" smtClean="0">
                <a:solidFill>
                  <a:schemeClr val="bg1">
                    <a:lumMod val="65000"/>
                  </a:schemeClr>
                </a:solidFill>
              </a:rPr>
              <a:t>www.smk.dk/udforsk-kunsten/samlingerne/vaerk-i-kunstdatabase/view/index/Start/kunstvaerk/la-danseuse-ou-la-femme-en-chemise/ : 2010.11.21</a:t>
            </a:r>
            <a:endParaRPr lang="pt-BR" sz="1000" dirty="0">
              <a:solidFill>
                <a:schemeClr val="bg1">
                  <a:lumMod val="65000"/>
                </a:schemeClr>
              </a:solidFill>
            </a:endParaRPr>
          </a:p>
        </p:txBody>
      </p:sp>
      <p:sp>
        <p:nvSpPr>
          <p:cNvPr id="16" name="Retângulo 15"/>
          <p:cNvSpPr/>
          <p:nvPr/>
        </p:nvSpPr>
        <p:spPr>
          <a:xfrm>
            <a:off x="6804248" y="5149641"/>
            <a:ext cx="2160240" cy="1015663"/>
          </a:xfrm>
          <a:prstGeom prst="rect">
            <a:avLst/>
          </a:prstGeom>
        </p:spPr>
        <p:txBody>
          <a:bodyPr wrap="square">
            <a:spAutoFit/>
          </a:bodyPr>
          <a:lstStyle/>
          <a:p>
            <a:pPr algn="ctr"/>
            <a:r>
              <a:rPr lang="en-US" sz="1000" dirty="0" smtClean="0">
                <a:solidFill>
                  <a:schemeClr val="bg1">
                    <a:lumMod val="65000"/>
                  </a:schemeClr>
                </a:solidFill>
              </a:rPr>
              <a:t>Walter Richard Sickert; </a:t>
            </a:r>
            <a:r>
              <a:rPr lang="en-US" sz="1000" i="1" dirty="0" smtClean="0">
                <a:solidFill>
                  <a:schemeClr val="bg1">
                    <a:lumMod val="65000"/>
                  </a:schemeClr>
                </a:solidFill>
              </a:rPr>
              <a:t>A holandesa</a:t>
            </a:r>
            <a:r>
              <a:rPr lang="en-US" sz="1000" dirty="0" smtClean="0">
                <a:solidFill>
                  <a:schemeClr val="bg1">
                    <a:lumMod val="65000"/>
                  </a:schemeClr>
                </a:solidFill>
              </a:rPr>
              <a:t>; c. 1906; ost; 51,1 x 40,6 cm</a:t>
            </a:r>
          </a:p>
          <a:p>
            <a:pPr algn="ctr"/>
            <a:r>
              <a:rPr lang="en-US" sz="1000" dirty="0" smtClean="0">
                <a:solidFill>
                  <a:schemeClr val="bg1">
                    <a:lumMod val="65000"/>
                  </a:schemeClr>
                </a:solidFill>
              </a:rPr>
              <a:t>Galeria Tate; Londres; RU</a:t>
            </a:r>
          </a:p>
          <a:p>
            <a:pPr algn="ctr"/>
            <a:r>
              <a:rPr lang="en-US" sz="1000" dirty="0" smtClean="0">
                <a:solidFill>
                  <a:schemeClr val="bg1">
                    <a:lumMod val="65000"/>
                  </a:schemeClr>
                </a:solidFill>
              </a:rPr>
              <a:t>www.tate.org.uk/servlet/ViewWork?cgroupid=999999961&amp;workid=13424&amp;searchid=11688 : 2010.12.21</a:t>
            </a:r>
            <a:endParaRPr lang="pt-BR" sz="1000" dirty="0">
              <a:solidFill>
                <a:schemeClr val="bg1">
                  <a:lumMod val="65000"/>
                </a:schemeClr>
              </a:solidFill>
            </a:endParaRPr>
          </a:p>
        </p:txBody>
      </p:sp>
      <p:pic>
        <p:nvPicPr>
          <p:cNvPr id="1031" name="Picture 7" descr="C:\Nós\Artistas\Sickert, Walter Richard\1906 c. Sickert; La Hollandaise; Tate; 2010.12.21.jpg"/>
          <p:cNvPicPr>
            <a:picLocks noChangeAspect="1" noChangeArrowheads="1"/>
          </p:cNvPicPr>
          <p:nvPr/>
        </p:nvPicPr>
        <p:blipFill>
          <a:blip r:embed="rId3" cstate="print"/>
          <a:srcRect/>
          <a:stretch>
            <a:fillRect/>
          </a:stretch>
        </p:blipFill>
        <p:spPr bwMode="auto">
          <a:xfrm>
            <a:off x="6876256" y="2600744"/>
            <a:ext cx="1967132" cy="2484440"/>
          </a:xfrm>
          <a:prstGeom prst="rect">
            <a:avLst/>
          </a:prstGeom>
          <a:noFill/>
        </p:spPr>
      </p:pic>
      <p:pic>
        <p:nvPicPr>
          <p:cNvPr id="2050" name="Picture 2" descr="KMSr14"/>
          <p:cNvPicPr>
            <a:picLocks noChangeAspect="1" noChangeArrowheads="1"/>
          </p:cNvPicPr>
          <p:nvPr/>
        </p:nvPicPr>
        <p:blipFill>
          <a:blip r:embed="rId4" cstate="print"/>
          <a:srcRect/>
          <a:stretch>
            <a:fillRect/>
          </a:stretch>
        </p:blipFill>
        <p:spPr bwMode="auto">
          <a:xfrm>
            <a:off x="288000" y="2349200"/>
            <a:ext cx="2235498" cy="2735984"/>
          </a:xfrm>
          <a:prstGeom prst="rect">
            <a:avLst/>
          </a:prstGeom>
          <a:noFill/>
        </p:spPr>
      </p:pic>
      <p:pic>
        <p:nvPicPr>
          <p:cNvPr id="68610" name="Picture 2" descr="Self-portrait with bottle of wine"/>
          <p:cNvPicPr>
            <a:picLocks noChangeAspect="1" noChangeArrowheads="1"/>
          </p:cNvPicPr>
          <p:nvPr/>
        </p:nvPicPr>
        <p:blipFill>
          <a:blip r:embed="rId5" cstate="print"/>
          <a:srcRect/>
          <a:stretch>
            <a:fillRect/>
          </a:stretch>
        </p:blipFill>
        <p:spPr bwMode="auto">
          <a:xfrm>
            <a:off x="2987824" y="1988840"/>
            <a:ext cx="3405978" cy="3096344"/>
          </a:xfrm>
          <a:prstGeom prst="rect">
            <a:avLst/>
          </a:prstGeom>
          <a:noFill/>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1763688" y="6213212"/>
            <a:ext cx="7380312" cy="6001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Jacopo Chimenti, dito Jacopo da Empoli; </a:t>
            </a:r>
            <a:r>
              <a:rPr kumimoji="0" lang="pt-BR" sz="1100" b="0" i="1" u="none" strike="noStrike" cap="none" normalizeH="0" baseline="0" dirty="0" smtClean="0">
                <a:ln>
                  <a:noFill/>
                </a:ln>
                <a:solidFill>
                  <a:schemeClr val="bg1">
                    <a:lumMod val="65000"/>
                  </a:schemeClr>
                </a:solidFill>
                <a:effectLst/>
                <a:ea typeface="Calibri" pitchFamily="34" charset="0"/>
                <a:cs typeface="Times New Roman" pitchFamily="18" charset="0"/>
              </a:rPr>
              <a:t>A aparição da Virgem a São Lucas e Santo Yves</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 Empoli, Itália, 1579; ost; 239 x 182 cm</a:t>
            </a:r>
            <a:endParaRPr kumimoji="0" lang="pt-BR" sz="110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Museu do Louvre; Paris; França</a:t>
            </a:r>
            <a:endParaRPr kumimoji="0" lang="pt-BR" sz="1100" b="0" i="0" u="none" strike="noStrike" cap="none" normalizeH="0" baseline="0" dirty="0" smtClean="0">
              <a:ln>
                <a:noFill/>
              </a:ln>
              <a:solidFill>
                <a:schemeClr val="bg1">
                  <a:lumMod val="65000"/>
                </a:schemeClr>
              </a:solidFill>
              <a:effectLst/>
              <a:cs typeface="Arial" pitchFamily="34" charset="0"/>
            </a:endParaRPr>
          </a:p>
          <a:p>
            <a:pPr lvl="0" algn="ctr" eaLnBrk="0" fontAlgn="base" hangingPunct="0">
              <a:spcBef>
                <a:spcPct val="0"/>
              </a:spcBef>
              <a:spcAft>
                <a:spcPct val="0"/>
              </a:spcAft>
            </a:pPr>
            <a:r>
              <a:rPr lang="en-US" sz="1100" dirty="0" smtClean="0">
                <a:solidFill>
                  <a:schemeClr val="bg1">
                    <a:lumMod val="65000"/>
                  </a:schemeClr>
                </a:solidFill>
                <a:ea typeface="Times New Roman" pitchFamily="18" charset="0"/>
                <a:cs typeface="Arial" pitchFamily="34" charset="0"/>
              </a:rPr>
              <a:t>http://</a:t>
            </a:r>
            <a:r>
              <a:rPr kumimoji="0" lang="pt-BR" sz="1100" b="0" i="0" u="none" strike="noStrike" cap="none" normalizeH="0" baseline="0" dirty="0" err="1" smtClean="0">
                <a:ln>
                  <a:noFill/>
                </a:ln>
                <a:solidFill>
                  <a:schemeClr val="bg1">
                    <a:lumMod val="65000"/>
                  </a:schemeClr>
                </a:solidFill>
                <a:effectLst/>
                <a:ea typeface="Calibri" pitchFamily="34" charset="0"/>
                <a:cs typeface="Times New Roman" pitchFamily="18" charset="0"/>
              </a:rPr>
              <a:t>cartelen</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a:t>
            </a:r>
            <a:r>
              <a:rPr kumimoji="0" lang="pt-BR" sz="1100" b="0" i="0" u="none" strike="noStrike" cap="none" normalizeH="0" baseline="0" dirty="0" err="1" smtClean="0">
                <a:ln>
                  <a:noFill/>
                </a:ln>
                <a:solidFill>
                  <a:schemeClr val="bg1">
                    <a:lumMod val="65000"/>
                  </a:schemeClr>
                </a:solidFill>
                <a:effectLst/>
                <a:ea typeface="Calibri" pitchFamily="34" charset="0"/>
                <a:cs typeface="Times New Roman" pitchFamily="18" charset="0"/>
              </a:rPr>
              <a:t>louvre</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a:t>
            </a:r>
            <a:r>
              <a:rPr kumimoji="0" lang="pt-BR" sz="1100" b="0" i="0" u="none" strike="noStrike" cap="none" normalizeH="0" baseline="0" dirty="0" err="1" smtClean="0">
                <a:ln>
                  <a:noFill/>
                </a:ln>
                <a:solidFill>
                  <a:schemeClr val="bg1">
                    <a:lumMod val="65000"/>
                  </a:schemeClr>
                </a:solidFill>
                <a:effectLst/>
                <a:ea typeface="Calibri" pitchFamily="34" charset="0"/>
                <a:cs typeface="Times New Roman" pitchFamily="18" charset="0"/>
              </a:rPr>
              <a:t>fr</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a:t>
            </a:r>
            <a:r>
              <a:rPr kumimoji="0" lang="pt-BR" sz="1100" b="0" i="0" u="none" strike="noStrike" cap="none" normalizeH="0" baseline="0" dirty="0" err="1" smtClean="0">
                <a:ln>
                  <a:noFill/>
                </a:ln>
                <a:solidFill>
                  <a:schemeClr val="bg1">
                    <a:lumMod val="65000"/>
                  </a:schemeClr>
                </a:solidFill>
                <a:effectLst/>
                <a:ea typeface="Calibri" pitchFamily="34" charset="0"/>
                <a:cs typeface="Times New Roman" pitchFamily="18" charset="0"/>
              </a:rPr>
              <a:t>cartelen</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/visite?</a:t>
            </a:r>
            <a:r>
              <a:rPr kumimoji="0" lang="pt-BR" sz="1100" b="0" i="0" u="none" strike="noStrike" cap="none" normalizeH="0" baseline="0" dirty="0" err="1" smtClean="0">
                <a:ln>
                  <a:noFill/>
                </a:ln>
                <a:solidFill>
                  <a:schemeClr val="bg1">
                    <a:lumMod val="65000"/>
                  </a:schemeClr>
                </a:solidFill>
                <a:effectLst/>
                <a:ea typeface="Calibri" pitchFamily="34" charset="0"/>
                <a:cs typeface="Times New Roman" pitchFamily="18" charset="0"/>
              </a:rPr>
              <a:t>srv</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a:t>
            </a:r>
            <a:r>
              <a:rPr kumimoji="0" lang="pt-BR" sz="1100" b="0" i="0" u="none" strike="noStrike" cap="none" normalizeH="0" baseline="0" dirty="0" err="1" smtClean="0">
                <a:ln>
                  <a:noFill/>
                </a:ln>
                <a:solidFill>
                  <a:schemeClr val="bg1">
                    <a:lumMod val="65000"/>
                  </a:schemeClr>
                </a:solidFill>
                <a:effectLst/>
                <a:ea typeface="Calibri" pitchFamily="34" charset="0"/>
                <a:cs typeface="Times New Roman" pitchFamily="18" charset="0"/>
              </a:rPr>
              <a:t>car_not_frame&amp;idNotice</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=13998</a:t>
            </a:r>
            <a:r>
              <a:rPr kumimoji="0" lang="pt-BR" sz="1100" b="0" i="0" u="none" strike="noStrike" cap="none" normalizeH="0" dirty="0" smtClean="0">
                <a:ln>
                  <a:noFill/>
                </a:ln>
                <a:solidFill>
                  <a:schemeClr val="bg1">
                    <a:lumMod val="65000"/>
                  </a:schemeClr>
                </a:solidFill>
                <a:effectLst/>
                <a:ea typeface="Calibri" pitchFamily="34" charset="0"/>
                <a:cs typeface="Times New Roman" pitchFamily="18" charset="0"/>
              </a:rPr>
              <a:t> </a:t>
            </a:r>
            <a:r>
              <a:rPr kumimoji="0" lang="pt-BR" sz="1100" b="0" i="0" u="none" strike="noStrike" cap="none" normalizeH="0" baseline="0" dirty="0" smtClean="0">
                <a:ln>
                  <a:noFill/>
                </a:ln>
                <a:solidFill>
                  <a:schemeClr val="bg1">
                    <a:lumMod val="65000"/>
                  </a:schemeClr>
                </a:solidFill>
                <a:effectLst/>
                <a:ea typeface="Calibri" pitchFamily="34" charset="0"/>
                <a:cs typeface="Times New Roman" pitchFamily="18" charset="0"/>
              </a:rPr>
              <a:t>: Acesso em 05.11.2007</a:t>
            </a:r>
            <a:endParaRPr kumimoji="0" lang="pt-BR" sz="1100" b="0" i="0" u="none" strike="noStrike" cap="none" normalizeH="0" baseline="0" dirty="0" smtClean="0">
              <a:ln>
                <a:noFill/>
              </a:ln>
              <a:solidFill>
                <a:schemeClr val="bg1">
                  <a:lumMod val="65000"/>
                </a:schemeClr>
              </a:solidFill>
              <a:effectLst/>
              <a:cs typeface="Arial" pitchFamily="34" charset="0"/>
            </a:endParaRPr>
          </a:p>
        </p:txBody>
      </p:sp>
      <p:sp>
        <p:nvSpPr>
          <p:cNvPr id="6" name="CaixaDeTexto 5"/>
          <p:cNvSpPr txBox="1"/>
          <p:nvPr/>
        </p:nvSpPr>
        <p:spPr>
          <a:xfrm>
            <a:off x="144016" y="44624"/>
            <a:ext cx="3779912" cy="907941"/>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COMPOSIÇÃO EM “X” - 2</a:t>
            </a:r>
          </a:p>
          <a:p>
            <a:pPr lvl="0" algn="ctr"/>
            <a:r>
              <a:rPr lang="pt-BR" sz="1300" dirty="0" smtClean="0">
                <a:solidFill>
                  <a:schemeClr val="bg1">
                    <a:lumMod val="65000"/>
                  </a:schemeClr>
                </a:solidFill>
                <a:cs typeface="Times New Roman" pitchFamily="18" charset="0"/>
              </a:rPr>
              <a:t>eixos diagonais e interpenetração dos planos de representação dos mundos secular e sagrado, com diversas formas complexas</a:t>
            </a:r>
            <a:endParaRPr lang="pt-BR" sz="1300" dirty="0">
              <a:solidFill>
                <a:schemeClr val="bg1">
                  <a:lumMod val="65000"/>
                </a:schemeClr>
              </a:solidFill>
            </a:endParaRPr>
          </a:p>
        </p:txBody>
      </p:sp>
      <p:pic>
        <p:nvPicPr>
          <p:cNvPr id="1026" name="Picture 2" descr="C:\Nós\Artistas\Chimenti\1579 Chimenti; A aparição da Virgem a São Lucas e Santo Yves; ost; 239 x 182 cm; Louvre usado nos slides.jpg"/>
          <p:cNvPicPr>
            <a:picLocks noChangeAspect="1" noChangeArrowheads="1"/>
          </p:cNvPicPr>
          <p:nvPr/>
        </p:nvPicPr>
        <p:blipFill>
          <a:blip r:embed="rId3" cstate="print"/>
          <a:srcRect/>
          <a:stretch>
            <a:fillRect/>
          </a:stretch>
        </p:blipFill>
        <p:spPr bwMode="auto">
          <a:xfrm>
            <a:off x="4139952" y="260648"/>
            <a:ext cx="4580485" cy="5751480"/>
          </a:xfrm>
          <a:prstGeom prst="rect">
            <a:avLst/>
          </a:prstGeom>
          <a:noFill/>
        </p:spPr>
      </p:pic>
      <p:sp>
        <p:nvSpPr>
          <p:cNvPr id="7" name="CaixaDeTexto 6"/>
          <p:cNvSpPr txBox="1"/>
          <p:nvPr/>
        </p:nvSpPr>
        <p:spPr>
          <a:xfrm>
            <a:off x="179512" y="1280949"/>
            <a:ext cx="3528392" cy="4708981"/>
          </a:xfrm>
          <a:prstGeom prst="rect">
            <a:avLst/>
          </a:prstGeom>
          <a:noFill/>
        </p:spPr>
        <p:txBody>
          <a:bodyPr wrap="square" rtlCol="0">
            <a:spAutoFit/>
          </a:bodyPr>
          <a:lstStyle/>
          <a:p>
            <a:r>
              <a:rPr lang="pt-BR" sz="1200" dirty="0" smtClean="0">
                <a:solidFill>
                  <a:schemeClr val="bg1">
                    <a:lumMod val="65000"/>
                  </a:schemeClr>
                </a:solidFill>
              </a:rPr>
              <a:t>As obras que têm composição em </a:t>
            </a:r>
            <a:r>
              <a:rPr lang="pt-BR" sz="1200" i="1" dirty="0" smtClean="0">
                <a:solidFill>
                  <a:schemeClr val="bg1">
                    <a:lumMod val="65000"/>
                  </a:schemeClr>
                </a:solidFill>
              </a:rPr>
              <a:t>X</a:t>
            </a:r>
            <a:r>
              <a:rPr lang="pt-BR" sz="1200" dirty="0" smtClean="0">
                <a:solidFill>
                  <a:schemeClr val="bg1">
                    <a:lumMod val="65000"/>
                  </a:schemeClr>
                </a:solidFill>
              </a:rPr>
              <a:t>, por exemplo, </a:t>
            </a:r>
            <a:r>
              <a:rPr lang="pt-BR" sz="1200" i="1" dirty="0" smtClean="0">
                <a:solidFill>
                  <a:schemeClr val="bg1">
                    <a:lumMod val="65000"/>
                  </a:schemeClr>
                </a:solidFill>
              </a:rPr>
              <a:t>A aparição da Virgem a São Lucas e Santo Yves</a:t>
            </a:r>
            <a:r>
              <a:rPr lang="pt-BR" sz="1200" dirty="0" smtClean="0">
                <a:solidFill>
                  <a:schemeClr val="bg1">
                    <a:lumMod val="65000"/>
                  </a:schemeClr>
                </a:solidFill>
              </a:rPr>
              <a:t>, de Jacopo Chimenti, são, em sua maioria, fortemente marcadas pela dinâmica entre os diversos elementos do quadro, estabelecendo uma relação de valores semelhantes entre todos os conteúdos e formas. A Virgem e o Menino Deus repousam sobre o encontro das diagonais definidas por uma série de elementos plásticos indicativos da continuidade das linhas dominantes: cores, sombras, luzes e direções dos membros dos corpos e dos olhares das figuras; muitas vezes as mãos e os dedos indicam os elementos e caminhos que devemos ver e seguir. Há uma variedade de direcionamentos do olhar, conduzindo-nos para diversos lugares: a maior parte para o centro da cena e o anjo à direita olhando para fora. Este jogo de olhares, braços, mãos, linhas e planos torna a composição muito mais complexa que a centralização do </a:t>
            </a:r>
            <a:r>
              <a:rPr lang="pt-BR" sz="1200" i="1" dirty="0" smtClean="0">
                <a:solidFill>
                  <a:schemeClr val="bg1">
                    <a:lumMod val="65000"/>
                  </a:schemeClr>
                </a:solidFill>
              </a:rPr>
              <a:t>X</a:t>
            </a:r>
            <a:r>
              <a:rPr lang="pt-BR" sz="1200" dirty="0" smtClean="0">
                <a:solidFill>
                  <a:schemeClr val="bg1">
                    <a:lumMod val="65000"/>
                  </a:schemeClr>
                </a:solidFill>
              </a:rPr>
              <a:t>, distribui a importância das figuras pelo espaço plástico, socializa sua relevância do ponto de vista temático e integra a obra com o mundo não artístico, em uma representação das relações entre a riqueza econômica e artística de Florença, que vivia um grande desenvolvimento do naturalismo tendente a verossimilhante.</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ELEMENTOS FORMAIS DOMINANTES - 1</a:t>
            </a:r>
          </a:p>
          <a:p>
            <a:pPr algn="ctr"/>
            <a:r>
              <a:rPr lang="pt-BR" sz="1300" dirty="0" smtClean="0">
                <a:solidFill>
                  <a:schemeClr val="bg1">
                    <a:lumMod val="65000"/>
                  </a:schemeClr>
                </a:solidFill>
              </a:rPr>
              <a:t>distribuição regular de luzes e sombras</a:t>
            </a:r>
            <a:endParaRPr lang="pt-BR" sz="1300" dirty="0">
              <a:solidFill>
                <a:schemeClr val="bg1">
                  <a:lumMod val="65000"/>
                </a:schemeClr>
              </a:solidFill>
            </a:endParaRPr>
          </a:p>
        </p:txBody>
      </p:sp>
      <p:sp>
        <p:nvSpPr>
          <p:cNvPr id="6" name="Retângulo 5"/>
          <p:cNvSpPr/>
          <p:nvPr/>
        </p:nvSpPr>
        <p:spPr>
          <a:xfrm>
            <a:off x="1835696" y="6021288"/>
            <a:ext cx="7272808" cy="738664"/>
          </a:xfrm>
          <a:prstGeom prst="rect">
            <a:avLst/>
          </a:prstGeom>
        </p:spPr>
        <p:txBody>
          <a:bodyPr wrap="square">
            <a:spAutoFit/>
          </a:bodyPr>
          <a:lstStyle/>
          <a:p>
            <a:pPr algn="ctr"/>
            <a:r>
              <a:rPr lang="pt-BR" sz="1050" dirty="0" smtClean="0">
                <a:solidFill>
                  <a:schemeClr val="bg1">
                    <a:lumMod val="65000"/>
                  </a:schemeClr>
                </a:solidFill>
              </a:rPr>
              <a:t>Edgar Degas; </a:t>
            </a:r>
            <a:r>
              <a:rPr lang="pt-BR" sz="1050" i="1" dirty="0" err="1" smtClean="0">
                <a:solidFill>
                  <a:schemeClr val="bg1">
                    <a:lumMod val="65000"/>
                  </a:schemeClr>
                </a:solidFill>
              </a:rPr>
              <a:t>Mlle</a:t>
            </a:r>
            <a:r>
              <a:rPr lang="pt-BR" sz="1050" i="1" dirty="0" smtClean="0">
                <a:solidFill>
                  <a:schemeClr val="bg1">
                    <a:lumMod val="65000"/>
                  </a:schemeClr>
                </a:solidFill>
              </a:rPr>
              <a:t> </a:t>
            </a:r>
            <a:r>
              <a:rPr lang="pt-BR" sz="1050" i="1" dirty="0" err="1" smtClean="0">
                <a:solidFill>
                  <a:schemeClr val="bg1">
                    <a:lumMod val="65000"/>
                  </a:schemeClr>
                </a:solidFill>
              </a:rPr>
              <a:t>Bécat</a:t>
            </a:r>
            <a:r>
              <a:rPr lang="pt-BR" sz="1050" i="1" dirty="0" smtClean="0">
                <a:solidFill>
                  <a:schemeClr val="bg1">
                    <a:lumMod val="65000"/>
                  </a:schemeClr>
                </a:solidFill>
              </a:rPr>
              <a:t> </a:t>
            </a:r>
            <a:r>
              <a:rPr lang="pt-BR" sz="1050" i="1" dirty="0" err="1" smtClean="0">
                <a:solidFill>
                  <a:schemeClr val="bg1">
                    <a:lumMod val="65000"/>
                  </a:schemeClr>
                </a:solidFill>
              </a:rPr>
              <a:t>at</a:t>
            </a:r>
            <a:r>
              <a:rPr lang="pt-BR" sz="1050" i="1" dirty="0" smtClean="0">
                <a:solidFill>
                  <a:schemeClr val="bg1">
                    <a:lumMod val="65000"/>
                  </a:schemeClr>
                </a:solidFill>
              </a:rPr>
              <a:t> </a:t>
            </a:r>
            <a:r>
              <a:rPr lang="pt-BR" sz="1050" i="1" dirty="0" err="1" smtClean="0">
                <a:solidFill>
                  <a:schemeClr val="bg1">
                    <a:lumMod val="65000"/>
                  </a:schemeClr>
                </a:solidFill>
              </a:rPr>
              <a:t>the</a:t>
            </a:r>
            <a:r>
              <a:rPr lang="pt-BR" sz="1050" i="1" dirty="0" smtClean="0">
                <a:solidFill>
                  <a:schemeClr val="bg1">
                    <a:lumMod val="65000"/>
                  </a:schemeClr>
                </a:solidFill>
              </a:rPr>
              <a:t> Café </a:t>
            </a:r>
            <a:r>
              <a:rPr lang="pt-BR" sz="1050" i="1" dirty="0" err="1" smtClean="0">
                <a:solidFill>
                  <a:schemeClr val="bg1">
                    <a:lumMod val="65000"/>
                  </a:schemeClr>
                </a:solidFill>
              </a:rPr>
              <a:t>des</a:t>
            </a:r>
            <a:r>
              <a:rPr lang="pt-BR" sz="1050" i="1" dirty="0" smtClean="0">
                <a:solidFill>
                  <a:schemeClr val="bg1">
                    <a:lumMod val="65000"/>
                  </a:schemeClr>
                </a:solidFill>
              </a:rPr>
              <a:t> </a:t>
            </a:r>
            <a:r>
              <a:rPr lang="pt-BR" sz="1050" i="1" dirty="0" err="1" smtClean="0">
                <a:solidFill>
                  <a:schemeClr val="bg1">
                    <a:lumMod val="65000"/>
                  </a:schemeClr>
                </a:solidFill>
              </a:rPr>
              <a:t>Ambassadeurs</a:t>
            </a:r>
            <a:r>
              <a:rPr lang="pt-BR" sz="1050" dirty="0" smtClean="0">
                <a:solidFill>
                  <a:schemeClr val="bg1">
                    <a:lumMod val="65000"/>
                  </a:schemeClr>
                </a:solidFill>
              </a:rPr>
              <a:t>, Paris, 1877–78; </a:t>
            </a:r>
            <a:r>
              <a:rPr lang="pt-BR" sz="1050" dirty="0" err="1" smtClean="0">
                <a:solidFill>
                  <a:schemeClr val="bg1">
                    <a:lumMod val="65000"/>
                  </a:schemeClr>
                </a:solidFill>
              </a:rPr>
              <a:t>lithograph</a:t>
            </a:r>
            <a:r>
              <a:rPr lang="pt-BR" sz="1050" dirty="0" smtClean="0">
                <a:solidFill>
                  <a:schemeClr val="bg1">
                    <a:lumMod val="65000"/>
                  </a:schemeClr>
                </a:solidFill>
              </a:rPr>
              <a:t> </a:t>
            </a:r>
            <a:r>
              <a:rPr lang="pt-BR" sz="1050" dirty="0" err="1" smtClean="0">
                <a:solidFill>
                  <a:schemeClr val="bg1">
                    <a:lumMod val="65000"/>
                  </a:schemeClr>
                </a:solidFill>
              </a:rPr>
              <a:t>on</a:t>
            </a:r>
            <a:r>
              <a:rPr lang="pt-BR" sz="1050" dirty="0" smtClean="0">
                <a:solidFill>
                  <a:schemeClr val="bg1">
                    <a:lumMod val="65000"/>
                  </a:schemeClr>
                </a:solidFill>
              </a:rPr>
              <a:t> </a:t>
            </a:r>
            <a:r>
              <a:rPr lang="pt-BR" sz="1050" dirty="0" err="1" smtClean="0">
                <a:solidFill>
                  <a:schemeClr val="bg1">
                    <a:lumMod val="65000"/>
                  </a:schemeClr>
                </a:solidFill>
              </a:rPr>
              <a:t>wove</a:t>
            </a:r>
            <a:r>
              <a:rPr lang="pt-BR" sz="1050" dirty="0" smtClean="0">
                <a:solidFill>
                  <a:schemeClr val="bg1">
                    <a:lumMod val="65000"/>
                  </a:schemeClr>
                </a:solidFill>
              </a:rPr>
              <a:t> </a:t>
            </a:r>
            <a:r>
              <a:rPr lang="pt-BR" sz="1050" dirty="0" err="1" smtClean="0">
                <a:solidFill>
                  <a:schemeClr val="bg1">
                    <a:lumMod val="65000"/>
                  </a:schemeClr>
                </a:solidFill>
              </a:rPr>
              <a:t>paper</a:t>
            </a:r>
            <a:r>
              <a:rPr lang="pt-BR" sz="1050" dirty="0" smtClean="0">
                <a:solidFill>
                  <a:schemeClr val="bg1">
                    <a:lumMod val="65000"/>
                  </a:schemeClr>
                </a:solidFill>
              </a:rPr>
              <a:t>; </a:t>
            </a:r>
            <a:r>
              <a:rPr lang="pt-BR" sz="1050" dirty="0" err="1" smtClean="0">
                <a:solidFill>
                  <a:schemeClr val="bg1">
                    <a:lumMod val="65000"/>
                  </a:schemeClr>
                </a:solidFill>
              </a:rPr>
              <a:t>Image</a:t>
            </a:r>
            <a:r>
              <a:rPr lang="pt-BR" sz="1050" dirty="0" smtClean="0">
                <a:solidFill>
                  <a:schemeClr val="bg1">
                    <a:lumMod val="65000"/>
                  </a:schemeClr>
                </a:solidFill>
              </a:rPr>
              <a:t>: 20.6 x 19.4 cm</a:t>
            </a:r>
          </a:p>
          <a:p>
            <a:pPr algn="ctr"/>
            <a:r>
              <a:rPr lang="pt-BR" sz="1050" dirty="0" smtClean="0">
                <a:solidFill>
                  <a:schemeClr val="bg1">
                    <a:lumMod val="65000"/>
                  </a:schemeClr>
                </a:solidFill>
              </a:rPr>
              <a:t>The Metropolitan Museum of Art; New York; USA</a:t>
            </a:r>
          </a:p>
          <a:p>
            <a:pPr algn="ctr"/>
            <a:r>
              <a:rPr lang="pt-BR" sz="1050" dirty="0" smtClean="0">
                <a:solidFill>
                  <a:schemeClr val="bg1">
                    <a:lumMod val="65000"/>
                  </a:schemeClr>
                </a:solidFill>
              </a:rPr>
              <a:t>"Edgar Degas: </a:t>
            </a:r>
            <a:r>
              <a:rPr lang="pt-BR" sz="1050" dirty="0" err="1" smtClean="0">
                <a:solidFill>
                  <a:schemeClr val="bg1">
                    <a:lumMod val="65000"/>
                  </a:schemeClr>
                </a:solidFill>
              </a:rPr>
              <a:t>Mlle</a:t>
            </a:r>
            <a:r>
              <a:rPr lang="pt-BR" sz="1050" dirty="0" smtClean="0">
                <a:solidFill>
                  <a:schemeClr val="bg1">
                    <a:lumMod val="65000"/>
                  </a:schemeClr>
                </a:solidFill>
              </a:rPr>
              <a:t> </a:t>
            </a:r>
            <a:r>
              <a:rPr lang="pt-BR" sz="1050" dirty="0" err="1" smtClean="0">
                <a:solidFill>
                  <a:schemeClr val="bg1">
                    <a:lumMod val="65000"/>
                  </a:schemeClr>
                </a:solidFill>
              </a:rPr>
              <a:t>Becat</a:t>
            </a:r>
            <a:r>
              <a:rPr lang="pt-BR" sz="1050" dirty="0" smtClean="0">
                <a:solidFill>
                  <a:schemeClr val="bg1">
                    <a:lumMod val="65000"/>
                  </a:schemeClr>
                </a:solidFill>
              </a:rPr>
              <a:t> </a:t>
            </a:r>
            <a:r>
              <a:rPr lang="pt-BR" sz="1050" dirty="0" err="1" smtClean="0">
                <a:solidFill>
                  <a:schemeClr val="bg1">
                    <a:lumMod val="65000"/>
                  </a:schemeClr>
                </a:solidFill>
              </a:rPr>
              <a:t>at</a:t>
            </a:r>
            <a:r>
              <a:rPr lang="pt-BR" sz="1050" dirty="0" smtClean="0">
                <a:solidFill>
                  <a:schemeClr val="bg1">
                    <a:lumMod val="65000"/>
                  </a:schemeClr>
                </a:solidFill>
              </a:rPr>
              <a:t> </a:t>
            </a:r>
            <a:r>
              <a:rPr lang="pt-BR" sz="1050" dirty="0" err="1" smtClean="0">
                <a:solidFill>
                  <a:schemeClr val="bg1">
                    <a:lumMod val="65000"/>
                  </a:schemeClr>
                </a:solidFill>
              </a:rPr>
              <a:t>the</a:t>
            </a:r>
            <a:r>
              <a:rPr lang="pt-BR" sz="1050" dirty="0" smtClean="0">
                <a:solidFill>
                  <a:schemeClr val="bg1">
                    <a:lumMod val="65000"/>
                  </a:schemeClr>
                </a:solidFill>
              </a:rPr>
              <a:t> </a:t>
            </a:r>
            <a:r>
              <a:rPr lang="pt-BR" sz="1050" dirty="0" err="1" smtClean="0">
                <a:solidFill>
                  <a:schemeClr val="bg1">
                    <a:lumMod val="65000"/>
                  </a:schemeClr>
                </a:solidFill>
              </a:rPr>
              <a:t>Cafe</a:t>
            </a:r>
            <a:r>
              <a:rPr lang="pt-BR" sz="1050" dirty="0" smtClean="0">
                <a:solidFill>
                  <a:schemeClr val="bg1">
                    <a:lumMod val="65000"/>
                  </a:schemeClr>
                </a:solidFill>
              </a:rPr>
              <a:t> </a:t>
            </a:r>
            <a:r>
              <a:rPr lang="pt-BR" sz="1050" dirty="0" err="1" smtClean="0">
                <a:solidFill>
                  <a:schemeClr val="bg1">
                    <a:lumMod val="65000"/>
                  </a:schemeClr>
                </a:solidFill>
              </a:rPr>
              <a:t>des</a:t>
            </a:r>
            <a:r>
              <a:rPr lang="pt-BR" sz="1050" dirty="0" smtClean="0">
                <a:solidFill>
                  <a:schemeClr val="bg1">
                    <a:lumMod val="65000"/>
                  </a:schemeClr>
                </a:solidFill>
              </a:rPr>
              <a:t> </a:t>
            </a:r>
            <a:r>
              <a:rPr lang="pt-BR" sz="1050" dirty="0" err="1" smtClean="0">
                <a:solidFill>
                  <a:schemeClr val="bg1">
                    <a:lumMod val="65000"/>
                  </a:schemeClr>
                </a:solidFill>
              </a:rPr>
              <a:t>Ambassadeurs</a:t>
            </a:r>
            <a:r>
              <a:rPr lang="pt-BR" sz="1050" dirty="0" smtClean="0">
                <a:solidFill>
                  <a:schemeClr val="bg1">
                    <a:lumMod val="65000"/>
                  </a:schemeClr>
                </a:solidFill>
              </a:rPr>
              <a:t>, Paris (19.29.3)". </a:t>
            </a:r>
            <a:r>
              <a:rPr lang="en-US" sz="1050" dirty="0" smtClean="0">
                <a:solidFill>
                  <a:schemeClr val="bg1">
                    <a:lumMod val="65000"/>
                  </a:schemeClr>
                </a:solidFill>
              </a:rPr>
              <a:t>In Heilbrunn Timeline of Art History. New York: The Metropolitan Museum of Art, 2000–. http://www.metmuseum.org/toah/hd/lith/ho_19.29.3.htm (October 2006) : 19.may.2009</a:t>
            </a:r>
            <a:endParaRPr lang="pt-BR" sz="1050" dirty="0">
              <a:solidFill>
                <a:schemeClr val="bg1">
                  <a:lumMod val="65000"/>
                </a:schemeClr>
              </a:solidFill>
            </a:endParaRPr>
          </a:p>
        </p:txBody>
      </p:sp>
      <p:sp>
        <p:nvSpPr>
          <p:cNvPr id="8" name="CaixaDeTexto 7"/>
          <p:cNvSpPr txBox="1"/>
          <p:nvPr/>
        </p:nvSpPr>
        <p:spPr>
          <a:xfrm>
            <a:off x="251520" y="1087864"/>
            <a:ext cx="3096344" cy="4231928"/>
          </a:xfrm>
          <a:prstGeom prst="rect">
            <a:avLst/>
          </a:prstGeom>
          <a:noFill/>
        </p:spPr>
        <p:txBody>
          <a:bodyPr wrap="square" rtlCol="0">
            <a:spAutoFit/>
          </a:bodyPr>
          <a:lstStyle/>
          <a:p>
            <a:pPr algn="just">
              <a:spcAft>
                <a:spcPts val="600"/>
              </a:spcAft>
            </a:pPr>
            <a:r>
              <a:rPr lang="pt-BR" sz="1200" dirty="0" smtClean="0">
                <a:solidFill>
                  <a:schemeClr val="bg1">
                    <a:lumMod val="65000"/>
                  </a:schemeClr>
                </a:solidFill>
              </a:rPr>
              <a:t>Assim como a composição é importante para o conhecimento da obra de arte, é imprescindível verificarmos se há um elemento dominante (ponto, cor, luz, linha, plano, sombra, técnica estilística, volume, etc.), porque, geralmente, a partir dele toda a imagem é definida. Em muitas obras isto não apresenta maiores dificuldades, pois o tema é o elemento central da composição e o dominante na imagem.</a:t>
            </a:r>
          </a:p>
          <a:p>
            <a:pPr algn="just">
              <a:spcAft>
                <a:spcPts val="600"/>
              </a:spcAft>
            </a:pPr>
            <a:r>
              <a:rPr lang="pt-BR" sz="1200" dirty="0" smtClean="0">
                <a:solidFill>
                  <a:schemeClr val="bg1">
                    <a:lumMod val="65000"/>
                  </a:schemeClr>
                </a:solidFill>
              </a:rPr>
              <a:t>No caso do </a:t>
            </a:r>
            <a:r>
              <a:rPr lang="pt-BR" sz="1200" i="1" dirty="0" smtClean="0">
                <a:solidFill>
                  <a:schemeClr val="bg1">
                    <a:lumMod val="65000"/>
                  </a:schemeClr>
                </a:solidFill>
              </a:rPr>
              <a:t>Café dos Embaixadores</a:t>
            </a:r>
            <a:r>
              <a:rPr lang="pt-BR" sz="1200" dirty="0" smtClean="0">
                <a:solidFill>
                  <a:schemeClr val="bg1">
                    <a:lumMod val="65000"/>
                  </a:schemeClr>
                </a:solidFill>
              </a:rPr>
              <a:t>, de Degas, ao lado, um retrato em que a modelo não está bem destacada, há vários elementos dominantes conforme as maneiras de ver: o plano escuro inferior à direita, o outro plano escuro menor e curvo inferior à esquerda sobre um fundo claro, a parte superior do corpo de </a:t>
            </a:r>
            <a:r>
              <a:rPr lang="pt-BR" sz="1200" dirty="0" err="1" smtClean="0">
                <a:solidFill>
                  <a:schemeClr val="bg1">
                    <a:lumMod val="65000"/>
                  </a:schemeClr>
                </a:solidFill>
              </a:rPr>
              <a:t>Mlle</a:t>
            </a:r>
            <a:r>
              <a:rPr lang="pt-BR" sz="1200" dirty="0" smtClean="0">
                <a:solidFill>
                  <a:schemeClr val="bg1">
                    <a:lumMod val="65000"/>
                  </a:schemeClr>
                </a:solidFill>
              </a:rPr>
              <a:t>. </a:t>
            </a:r>
            <a:r>
              <a:rPr lang="pt-BR" sz="1200" dirty="0" err="1" smtClean="0">
                <a:solidFill>
                  <a:schemeClr val="bg1">
                    <a:lumMod val="65000"/>
                  </a:schemeClr>
                </a:solidFill>
              </a:rPr>
              <a:t>Bécat</a:t>
            </a:r>
            <a:r>
              <a:rPr lang="pt-BR" sz="1200" dirty="0" smtClean="0">
                <a:solidFill>
                  <a:schemeClr val="bg1">
                    <a:lumMod val="65000"/>
                  </a:schemeClr>
                </a:solidFill>
              </a:rPr>
              <a:t> em relação ao fundo escuro, duas linhas verticais (como colunas) mais claras e os contrastes entre fundo e luzes na parte superior, que tem bem destacada a luz circular à direita.</a:t>
            </a:r>
          </a:p>
        </p:txBody>
      </p:sp>
      <p:pic>
        <p:nvPicPr>
          <p:cNvPr id="9" name="Picture 2" descr="C:\Nós\Artistas\Degas, Edgar\1877-1878 Degas; Senhorita Bécat no Café dos Embaixadores; litografia; 34,3 x 27,3 cm; Met.jpg"/>
          <p:cNvPicPr>
            <a:picLocks noChangeAspect="1" noChangeArrowheads="1"/>
          </p:cNvPicPr>
          <p:nvPr/>
        </p:nvPicPr>
        <p:blipFill>
          <a:blip r:embed="rId3" cstate="print"/>
          <a:srcRect/>
          <a:stretch>
            <a:fillRect/>
          </a:stretch>
        </p:blipFill>
        <p:spPr bwMode="auto">
          <a:xfrm>
            <a:off x="4644008" y="1340768"/>
            <a:ext cx="3888432" cy="4156061"/>
          </a:xfrm>
          <a:prstGeom prst="rect">
            <a:avLst/>
          </a:prstGeom>
          <a:noFill/>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ELEMENTOS FORMAIS DOMINANTES - 2</a:t>
            </a:r>
          </a:p>
          <a:p>
            <a:pPr algn="ctr"/>
            <a:r>
              <a:rPr lang="pt-BR" sz="1300" dirty="0" smtClean="0">
                <a:solidFill>
                  <a:schemeClr val="bg1">
                    <a:lumMod val="65000"/>
                  </a:schemeClr>
                </a:solidFill>
              </a:rPr>
              <a:t>integração entre forma e conteúdo</a:t>
            </a:r>
            <a:endParaRPr lang="pt-BR" sz="1300" dirty="0">
              <a:solidFill>
                <a:schemeClr val="bg1">
                  <a:lumMod val="65000"/>
                </a:schemeClr>
              </a:solidFill>
            </a:endParaRPr>
          </a:p>
        </p:txBody>
      </p:sp>
      <p:sp>
        <p:nvSpPr>
          <p:cNvPr id="6" name="Retângulo 5"/>
          <p:cNvSpPr/>
          <p:nvPr/>
        </p:nvSpPr>
        <p:spPr>
          <a:xfrm>
            <a:off x="1763688" y="6074712"/>
            <a:ext cx="7344816" cy="738664"/>
          </a:xfrm>
          <a:prstGeom prst="rect">
            <a:avLst/>
          </a:prstGeom>
        </p:spPr>
        <p:txBody>
          <a:bodyPr wrap="square">
            <a:spAutoFit/>
          </a:bodyPr>
          <a:lstStyle/>
          <a:p>
            <a:pPr algn="ctr"/>
            <a:r>
              <a:rPr lang="pt-BR" sz="1050" dirty="0" smtClean="0">
                <a:solidFill>
                  <a:schemeClr val="bg1">
                    <a:lumMod val="65000"/>
                  </a:schemeClr>
                </a:solidFill>
              </a:rPr>
              <a:t>Edgar Degas; </a:t>
            </a:r>
            <a:r>
              <a:rPr lang="pt-BR" sz="1050" i="1" dirty="0" err="1" smtClean="0">
                <a:solidFill>
                  <a:schemeClr val="bg1">
                    <a:lumMod val="65000"/>
                  </a:schemeClr>
                </a:solidFill>
              </a:rPr>
              <a:t>Mlle</a:t>
            </a:r>
            <a:r>
              <a:rPr lang="pt-BR" sz="1050" i="1" dirty="0" smtClean="0">
                <a:solidFill>
                  <a:schemeClr val="bg1">
                    <a:lumMod val="65000"/>
                  </a:schemeClr>
                </a:solidFill>
              </a:rPr>
              <a:t> </a:t>
            </a:r>
            <a:r>
              <a:rPr lang="pt-BR" sz="1050" i="1" dirty="0" err="1" smtClean="0">
                <a:solidFill>
                  <a:schemeClr val="bg1">
                    <a:lumMod val="65000"/>
                  </a:schemeClr>
                </a:solidFill>
              </a:rPr>
              <a:t>Bécat</a:t>
            </a:r>
            <a:r>
              <a:rPr lang="pt-BR" sz="1050" i="1" dirty="0" smtClean="0">
                <a:solidFill>
                  <a:schemeClr val="bg1">
                    <a:lumMod val="65000"/>
                  </a:schemeClr>
                </a:solidFill>
              </a:rPr>
              <a:t> </a:t>
            </a:r>
            <a:r>
              <a:rPr lang="pt-BR" sz="1050" i="1" dirty="0" err="1" smtClean="0">
                <a:solidFill>
                  <a:schemeClr val="bg1">
                    <a:lumMod val="65000"/>
                  </a:schemeClr>
                </a:solidFill>
              </a:rPr>
              <a:t>at</a:t>
            </a:r>
            <a:r>
              <a:rPr lang="pt-BR" sz="1050" i="1" dirty="0" smtClean="0">
                <a:solidFill>
                  <a:schemeClr val="bg1">
                    <a:lumMod val="65000"/>
                  </a:schemeClr>
                </a:solidFill>
              </a:rPr>
              <a:t> </a:t>
            </a:r>
            <a:r>
              <a:rPr lang="pt-BR" sz="1050" i="1" dirty="0" err="1" smtClean="0">
                <a:solidFill>
                  <a:schemeClr val="bg1">
                    <a:lumMod val="65000"/>
                  </a:schemeClr>
                </a:solidFill>
              </a:rPr>
              <a:t>the</a:t>
            </a:r>
            <a:r>
              <a:rPr lang="pt-BR" sz="1050" i="1" dirty="0" smtClean="0">
                <a:solidFill>
                  <a:schemeClr val="bg1">
                    <a:lumMod val="65000"/>
                  </a:schemeClr>
                </a:solidFill>
              </a:rPr>
              <a:t> Café </a:t>
            </a:r>
            <a:r>
              <a:rPr lang="pt-BR" sz="1050" i="1" dirty="0" err="1" smtClean="0">
                <a:solidFill>
                  <a:schemeClr val="bg1">
                    <a:lumMod val="65000"/>
                  </a:schemeClr>
                </a:solidFill>
              </a:rPr>
              <a:t>des</a:t>
            </a:r>
            <a:r>
              <a:rPr lang="pt-BR" sz="1050" i="1" dirty="0" smtClean="0">
                <a:solidFill>
                  <a:schemeClr val="bg1">
                    <a:lumMod val="65000"/>
                  </a:schemeClr>
                </a:solidFill>
              </a:rPr>
              <a:t> </a:t>
            </a:r>
            <a:r>
              <a:rPr lang="pt-BR" sz="1050" i="1" dirty="0" err="1" smtClean="0">
                <a:solidFill>
                  <a:schemeClr val="bg1">
                    <a:lumMod val="65000"/>
                  </a:schemeClr>
                </a:solidFill>
              </a:rPr>
              <a:t>Ambassadeurs</a:t>
            </a:r>
            <a:r>
              <a:rPr lang="pt-BR" sz="1050" dirty="0" smtClean="0">
                <a:solidFill>
                  <a:schemeClr val="bg1">
                    <a:lumMod val="65000"/>
                  </a:schemeClr>
                </a:solidFill>
              </a:rPr>
              <a:t>, Paris, 1877–78; </a:t>
            </a:r>
            <a:r>
              <a:rPr lang="pt-BR" sz="1050" dirty="0" err="1" smtClean="0">
                <a:solidFill>
                  <a:schemeClr val="bg1">
                    <a:lumMod val="65000"/>
                  </a:schemeClr>
                </a:solidFill>
              </a:rPr>
              <a:t>lithograph</a:t>
            </a:r>
            <a:r>
              <a:rPr lang="pt-BR" sz="1050" dirty="0" smtClean="0">
                <a:solidFill>
                  <a:schemeClr val="bg1">
                    <a:lumMod val="65000"/>
                  </a:schemeClr>
                </a:solidFill>
              </a:rPr>
              <a:t> </a:t>
            </a:r>
            <a:r>
              <a:rPr lang="pt-BR" sz="1050" dirty="0" err="1" smtClean="0">
                <a:solidFill>
                  <a:schemeClr val="bg1">
                    <a:lumMod val="65000"/>
                  </a:schemeClr>
                </a:solidFill>
              </a:rPr>
              <a:t>on</a:t>
            </a:r>
            <a:r>
              <a:rPr lang="pt-BR" sz="1050" dirty="0" smtClean="0">
                <a:solidFill>
                  <a:schemeClr val="bg1">
                    <a:lumMod val="65000"/>
                  </a:schemeClr>
                </a:solidFill>
              </a:rPr>
              <a:t> </a:t>
            </a:r>
            <a:r>
              <a:rPr lang="pt-BR" sz="1050" dirty="0" err="1" smtClean="0">
                <a:solidFill>
                  <a:schemeClr val="bg1">
                    <a:lumMod val="65000"/>
                  </a:schemeClr>
                </a:solidFill>
              </a:rPr>
              <a:t>wove</a:t>
            </a:r>
            <a:r>
              <a:rPr lang="pt-BR" sz="1050" dirty="0" smtClean="0">
                <a:solidFill>
                  <a:schemeClr val="bg1">
                    <a:lumMod val="65000"/>
                  </a:schemeClr>
                </a:solidFill>
              </a:rPr>
              <a:t> </a:t>
            </a:r>
            <a:r>
              <a:rPr lang="pt-BR" sz="1050" dirty="0" err="1" smtClean="0">
                <a:solidFill>
                  <a:schemeClr val="bg1">
                    <a:lumMod val="65000"/>
                  </a:schemeClr>
                </a:solidFill>
              </a:rPr>
              <a:t>paper</a:t>
            </a:r>
            <a:r>
              <a:rPr lang="pt-BR" sz="1050" dirty="0" smtClean="0">
                <a:solidFill>
                  <a:schemeClr val="bg1">
                    <a:lumMod val="65000"/>
                  </a:schemeClr>
                </a:solidFill>
              </a:rPr>
              <a:t>; </a:t>
            </a:r>
            <a:r>
              <a:rPr lang="pt-BR" sz="1050" dirty="0" err="1" smtClean="0">
                <a:solidFill>
                  <a:schemeClr val="bg1">
                    <a:lumMod val="65000"/>
                  </a:schemeClr>
                </a:solidFill>
              </a:rPr>
              <a:t>Image</a:t>
            </a:r>
            <a:r>
              <a:rPr lang="pt-BR" sz="1050" dirty="0" smtClean="0">
                <a:solidFill>
                  <a:schemeClr val="bg1">
                    <a:lumMod val="65000"/>
                  </a:schemeClr>
                </a:solidFill>
              </a:rPr>
              <a:t>: 20.6 x 19.4 cm</a:t>
            </a:r>
          </a:p>
          <a:p>
            <a:pPr algn="ctr"/>
            <a:r>
              <a:rPr lang="pt-BR" sz="1050" dirty="0" smtClean="0">
                <a:solidFill>
                  <a:schemeClr val="bg1">
                    <a:lumMod val="65000"/>
                  </a:schemeClr>
                </a:solidFill>
              </a:rPr>
              <a:t>The Metropolitan Museum of Art; New York; USA</a:t>
            </a:r>
          </a:p>
          <a:p>
            <a:pPr algn="ctr"/>
            <a:r>
              <a:rPr lang="pt-BR" sz="1050" dirty="0" smtClean="0">
                <a:solidFill>
                  <a:schemeClr val="bg1">
                    <a:lumMod val="65000"/>
                  </a:schemeClr>
                </a:solidFill>
              </a:rPr>
              <a:t>"Edgar Degas: </a:t>
            </a:r>
            <a:r>
              <a:rPr lang="pt-BR" sz="1050" dirty="0" err="1" smtClean="0">
                <a:solidFill>
                  <a:schemeClr val="bg1">
                    <a:lumMod val="65000"/>
                  </a:schemeClr>
                </a:solidFill>
              </a:rPr>
              <a:t>Mlle</a:t>
            </a:r>
            <a:r>
              <a:rPr lang="pt-BR" sz="1050" dirty="0" smtClean="0">
                <a:solidFill>
                  <a:schemeClr val="bg1">
                    <a:lumMod val="65000"/>
                  </a:schemeClr>
                </a:solidFill>
              </a:rPr>
              <a:t> </a:t>
            </a:r>
            <a:r>
              <a:rPr lang="pt-BR" sz="1050" dirty="0" err="1" smtClean="0">
                <a:solidFill>
                  <a:schemeClr val="bg1">
                    <a:lumMod val="65000"/>
                  </a:schemeClr>
                </a:solidFill>
              </a:rPr>
              <a:t>Becat</a:t>
            </a:r>
            <a:r>
              <a:rPr lang="pt-BR" sz="1050" dirty="0" smtClean="0">
                <a:solidFill>
                  <a:schemeClr val="bg1">
                    <a:lumMod val="65000"/>
                  </a:schemeClr>
                </a:solidFill>
              </a:rPr>
              <a:t> </a:t>
            </a:r>
            <a:r>
              <a:rPr lang="pt-BR" sz="1050" dirty="0" err="1" smtClean="0">
                <a:solidFill>
                  <a:schemeClr val="bg1">
                    <a:lumMod val="65000"/>
                  </a:schemeClr>
                </a:solidFill>
              </a:rPr>
              <a:t>at</a:t>
            </a:r>
            <a:r>
              <a:rPr lang="pt-BR" sz="1050" dirty="0" smtClean="0">
                <a:solidFill>
                  <a:schemeClr val="bg1">
                    <a:lumMod val="65000"/>
                  </a:schemeClr>
                </a:solidFill>
              </a:rPr>
              <a:t> </a:t>
            </a:r>
            <a:r>
              <a:rPr lang="pt-BR" sz="1050" dirty="0" err="1" smtClean="0">
                <a:solidFill>
                  <a:schemeClr val="bg1">
                    <a:lumMod val="65000"/>
                  </a:schemeClr>
                </a:solidFill>
              </a:rPr>
              <a:t>the</a:t>
            </a:r>
            <a:r>
              <a:rPr lang="pt-BR" sz="1050" dirty="0" smtClean="0">
                <a:solidFill>
                  <a:schemeClr val="bg1">
                    <a:lumMod val="65000"/>
                  </a:schemeClr>
                </a:solidFill>
              </a:rPr>
              <a:t> </a:t>
            </a:r>
            <a:r>
              <a:rPr lang="pt-BR" sz="1050" dirty="0" err="1" smtClean="0">
                <a:solidFill>
                  <a:schemeClr val="bg1">
                    <a:lumMod val="65000"/>
                  </a:schemeClr>
                </a:solidFill>
              </a:rPr>
              <a:t>Cafe</a:t>
            </a:r>
            <a:r>
              <a:rPr lang="pt-BR" sz="1050" dirty="0" smtClean="0">
                <a:solidFill>
                  <a:schemeClr val="bg1">
                    <a:lumMod val="65000"/>
                  </a:schemeClr>
                </a:solidFill>
              </a:rPr>
              <a:t> </a:t>
            </a:r>
            <a:r>
              <a:rPr lang="pt-BR" sz="1050" dirty="0" err="1" smtClean="0">
                <a:solidFill>
                  <a:schemeClr val="bg1">
                    <a:lumMod val="65000"/>
                  </a:schemeClr>
                </a:solidFill>
              </a:rPr>
              <a:t>des</a:t>
            </a:r>
            <a:r>
              <a:rPr lang="pt-BR" sz="1050" dirty="0" smtClean="0">
                <a:solidFill>
                  <a:schemeClr val="bg1">
                    <a:lumMod val="65000"/>
                  </a:schemeClr>
                </a:solidFill>
              </a:rPr>
              <a:t> </a:t>
            </a:r>
            <a:r>
              <a:rPr lang="pt-BR" sz="1050" dirty="0" err="1" smtClean="0">
                <a:solidFill>
                  <a:schemeClr val="bg1">
                    <a:lumMod val="65000"/>
                  </a:schemeClr>
                </a:solidFill>
              </a:rPr>
              <a:t>Ambassadeurs</a:t>
            </a:r>
            <a:r>
              <a:rPr lang="pt-BR" sz="1050" dirty="0" smtClean="0">
                <a:solidFill>
                  <a:schemeClr val="bg1">
                    <a:lumMod val="65000"/>
                  </a:schemeClr>
                </a:solidFill>
              </a:rPr>
              <a:t>, Paris (19.29.3)". </a:t>
            </a:r>
            <a:r>
              <a:rPr lang="en-US" sz="1050" dirty="0" smtClean="0">
                <a:solidFill>
                  <a:schemeClr val="bg1">
                    <a:lumMod val="65000"/>
                  </a:schemeClr>
                </a:solidFill>
              </a:rPr>
              <a:t>In Heilbrunn Timeline of Art History. New York: The Metropolitan Museum of Art, 2000–. http://www.metmuseum.org/toah/hd/lith/ho_19.29.3.htm (October 2006) : 19.may.2009</a:t>
            </a:r>
            <a:endParaRPr lang="pt-BR" sz="1050" dirty="0">
              <a:solidFill>
                <a:schemeClr val="bg1">
                  <a:lumMod val="65000"/>
                </a:schemeClr>
              </a:solidFill>
            </a:endParaRPr>
          </a:p>
        </p:txBody>
      </p:sp>
      <p:sp>
        <p:nvSpPr>
          <p:cNvPr id="9" name="CaixaDeTexto 8"/>
          <p:cNvSpPr txBox="1"/>
          <p:nvPr/>
        </p:nvSpPr>
        <p:spPr>
          <a:xfrm>
            <a:off x="107504" y="692696"/>
            <a:ext cx="4644008" cy="5232202"/>
          </a:xfrm>
          <a:prstGeom prst="rect">
            <a:avLst/>
          </a:prstGeom>
          <a:noFill/>
        </p:spPr>
        <p:txBody>
          <a:bodyPr wrap="square" rtlCol="0">
            <a:spAutoFit/>
          </a:bodyPr>
          <a:lstStyle/>
          <a:p>
            <a:pPr algn="just">
              <a:spcAft>
                <a:spcPts val="600"/>
              </a:spcAft>
            </a:pPr>
            <a:r>
              <a:rPr lang="pt-BR" sz="1200" dirty="0" smtClean="0">
                <a:solidFill>
                  <a:schemeClr val="bg1">
                    <a:lumMod val="65000"/>
                  </a:schemeClr>
                </a:solidFill>
              </a:rPr>
              <a:t>O quadro é uma imagem do café, que, entre outras coisas, tem uma jovem mulher, figura indispensável nos </a:t>
            </a:r>
            <a:r>
              <a:rPr lang="pt-BR" sz="1200" i="1" dirty="0" smtClean="0">
                <a:solidFill>
                  <a:schemeClr val="bg1">
                    <a:lumMod val="65000"/>
                  </a:schemeClr>
                </a:solidFill>
              </a:rPr>
              <a:t>cafés</a:t>
            </a:r>
            <a:r>
              <a:rPr lang="pt-BR" sz="1200" dirty="0" smtClean="0">
                <a:solidFill>
                  <a:schemeClr val="bg1">
                    <a:lumMod val="65000"/>
                  </a:schemeClr>
                </a:solidFill>
              </a:rPr>
              <a:t> parisienses da época, repletos de dançarinas e prostitutas. A aproximação formal entre a senhorita </a:t>
            </a:r>
            <a:r>
              <a:rPr lang="pt-BR" sz="1200" dirty="0" err="1" smtClean="0">
                <a:solidFill>
                  <a:schemeClr val="bg1">
                    <a:lumMod val="65000"/>
                  </a:schemeClr>
                </a:solidFill>
              </a:rPr>
              <a:t>Bécat</a:t>
            </a:r>
            <a:r>
              <a:rPr lang="pt-BR" sz="1200" dirty="0" smtClean="0">
                <a:solidFill>
                  <a:schemeClr val="bg1">
                    <a:lumMod val="65000"/>
                  </a:schemeClr>
                </a:solidFill>
              </a:rPr>
              <a:t> e as outras peças do ambiente é um sinal da representação fiel à coesão entre ambiente, moças e clientes. O destaque da gravura não é a modelo, mas, sim, a dinâmica e a conturbação das vidas dentro desses tipos de </a:t>
            </a:r>
            <a:r>
              <a:rPr lang="pt-BR" sz="1200" i="1" dirty="0" smtClean="0">
                <a:solidFill>
                  <a:schemeClr val="bg1">
                    <a:lumMod val="65000"/>
                  </a:schemeClr>
                </a:solidFill>
              </a:rPr>
              <a:t>cafés</a:t>
            </a:r>
            <a:r>
              <a:rPr lang="pt-BR" sz="1200" dirty="0" smtClean="0">
                <a:solidFill>
                  <a:schemeClr val="bg1">
                    <a:lumMod val="65000"/>
                  </a:schemeClr>
                </a:solidFill>
              </a:rPr>
              <a:t>.</a:t>
            </a:r>
          </a:p>
          <a:p>
            <a:pPr algn="just">
              <a:spcAft>
                <a:spcPts val="600"/>
              </a:spcAft>
            </a:pPr>
            <a:r>
              <a:rPr lang="pt-BR" sz="1100" dirty="0" smtClean="0">
                <a:solidFill>
                  <a:schemeClr val="bg1">
                    <a:lumMod val="65000"/>
                  </a:schemeClr>
                </a:solidFill>
              </a:rPr>
              <a:t>"Embora os cafés tivessem florescido em Paris entre o final do século XVIII e o início do XIX, eles passaram a ser importantes na literatura e nas artes plásticas depois de 1875, quando a sociedade da Terceira República buscou cada vez mais uma vida pública animada fora de casa e dos ambientes tradicionais. Degas foi um dos primeiros, no círculo dos impressionistas franceses, a retratar o café-concerto, um objeto anteriormente confinado aos impressos populares e semanários ilustrados."</a:t>
            </a:r>
          </a:p>
          <a:p>
            <a:pPr algn="r">
              <a:spcAft>
                <a:spcPts val="600"/>
              </a:spcAft>
            </a:pPr>
            <a:r>
              <a:rPr lang="en-US" sz="1000" dirty="0" smtClean="0">
                <a:solidFill>
                  <a:schemeClr val="bg1">
                    <a:lumMod val="65000"/>
                  </a:schemeClr>
                </a:solidFill>
              </a:rPr>
              <a:t>The Metropolitan Museum of Art; New York; USA: "Edgar Degas: Mlle </a:t>
            </a:r>
            <a:r>
              <a:rPr lang="en-US" sz="1000" dirty="0" err="1" smtClean="0">
                <a:solidFill>
                  <a:schemeClr val="bg1">
                    <a:lumMod val="65000"/>
                  </a:schemeClr>
                </a:solidFill>
              </a:rPr>
              <a:t>Becat</a:t>
            </a:r>
            <a:r>
              <a:rPr lang="en-US" sz="1000" dirty="0" smtClean="0">
                <a:solidFill>
                  <a:schemeClr val="bg1">
                    <a:lumMod val="65000"/>
                  </a:schemeClr>
                </a:solidFill>
              </a:rPr>
              <a:t> at the Cafe des </a:t>
            </a:r>
            <a:r>
              <a:rPr lang="en-US" sz="1000" dirty="0" err="1" smtClean="0">
                <a:solidFill>
                  <a:schemeClr val="bg1">
                    <a:lumMod val="65000"/>
                  </a:schemeClr>
                </a:solidFill>
              </a:rPr>
              <a:t>Ambassadeurs</a:t>
            </a:r>
            <a:r>
              <a:rPr lang="en-US" sz="1000" dirty="0" smtClean="0">
                <a:solidFill>
                  <a:schemeClr val="bg1">
                    <a:lumMod val="65000"/>
                  </a:schemeClr>
                </a:solidFill>
              </a:rPr>
              <a:t>, Paris (19.29.3)". In </a:t>
            </a:r>
            <a:r>
              <a:rPr lang="en-US" sz="1000" i="1" dirty="0" smtClean="0">
                <a:solidFill>
                  <a:schemeClr val="bg1">
                    <a:lumMod val="65000"/>
                  </a:schemeClr>
                </a:solidFill>
              </a:rPr>
              <a:t>Heilbrunn Timeline of Art History</a:t>
            </a:r>
            <a:r>
              <a:rPr lang="en-US" sz="1000" dirty="0" smtClean="0">
                <a:solidFill>
                  <a:schemeClr val="bg1">
                    <a:lumMod val="65000"/>
                  </a:schemeClr>
                </a:solidFill>
              </a:rPr>
              <a:t>. New York: The Metropolitan Museum of Art, 2000–. http://www.metmuseum.org/toah/hd/lith/ho_19.29.3.htm (October 2006) : 2009.05.19</a:t>
            </a:r>
            <a:endParaRPr lang="pt-BR" sz="1000" dirty="0" smtClean="0">
              <a:solidFill>
                <a:schemeClr val="bg1">
                  <a:lumMod val="65000"/>
                </a:schemeClr>
              </a:solidFill>
            </a:endParaRPr>
          </a:p>
          <a:p>
            <a:pPr algn="just">
              <a:spcAft>
                <a:spcPts val="600"/>
              </a:spcAft>
            </a:pPr>
            <a:r>
              <a:rPr lang="pt-BR" sz="1200" dirty="0" smtClean="0">
                <a:solidFill>
                  <a:schemeClr val="bg1">
                    <a:lumMod val="65000"/>
                  </a:schemeClr>
                </a:solidFill>
              </a:rPr>
              <a:t>Degas deu continuidade ao movimento de representação das pessoas em tamanhos relativamente proporcionais aos seus ambientes, que vinha desde o barroco, rompendo paulatinamente com as tradições antropocêntricas que sustentavam a figura humana ocupando quase todo o espaço de representação. Este movimento foi bastante impulsionado no final do século XVIII, amplamente desenvolvido no século XIX, aprofundado e superado na fusão do modelo com o espaço e no abstracionismo das vanguardas históricas e, desde então, vem sendo elaborado com formas cada vez mais variadas e surpreendentes.</a:t>
            </a:r>
            <a:endParaRPr lang="pt-BR" sz="1200" dirty="0">
              <a:solidFill>
                <a:schemeClr val="bg1">
                  <a:lumMod val="65000"/>
                </a:schemeClr>
              </a:solidFill>
            </a:endParaRPr>
          </a:p>
        </p:txBody>
      </p:sp>
      <p:pic>
        <p:nvPicPr>
          <p:cNvPr id="10" name="Picture 2" descr="C:\Nós\Artistas\Degas, Edgar\1877-1878 Degas; Senhorita Bécat no Café dos Embaixadores; litografia; 34,3 x 27,3 cm; Met - Cópia.jpg"/>
          <p:cNvPicPr>
            <a:picLocks noChangeAspect="1" noChangeArrowheads="1"/>
          </p:cNvPicPr>
          <p:nvPr/>
        </p:nvPicPr>
        <p:blipFill>
          <a:blip r:embed="rId3" cstate="print"/>
          <a:srcRect/>
          <a:stretch>
            <a:fillRect/>
          </a:stretch>
        </p:blipFill>
        <p:spPr bwMode="auto">
          <a:xfrm>
            <a:off x="5148064" y="1519493"/>
            <a:ext cx="3739769" cy="3997739"/>
          </a:xfrm>
          <a:prstGeom prst="rect">
            <a:avLst/>
          </a:prstGeom>
          <a:noFill/>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0" y="0"/>
            <a:ext cx="9144000" cy="523220"/>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TIPOS E DIREÇÕES DAS PINCELADAS - 1</a:t>
            </a:r>
          </a:p>
          <a:p>
            <a:pPr lvl="0" algn="ctr"/>
            <a:r>
              <a:rPr lang="pt-BR" sz="1300" dirty="0" smtClean="0">
                <a:solidFill>
                  <a:schemeClr val="bg1">
                    <a:lumMod val="65000"/>
                  </a:schemeClr>
                </a:solidFill>
                <a:cs typeface="Times New Roman" pitchFamily="18" charset="0"/>
              </a:rPr>
              <a:t>uniformidade estilística, típica das obras naturalistas clássicas</a:t>
            </a:r>
            <a:endParaRPr lang="pt-BR" sz="1300" dirty="0">
              <a:solidFill>
                <a:schemeClr val="bg1">
                  <a:lumMod val="65000"/>
                </a:schemeClr>
              </a:solidFill>
            </a:endParaRPr>
          </a:p>
        </p:txBody>
      </p:sp>
      <p:pic>
        <p:nvPicPr>
          <p:cNvPr id="1026" name="Picture 2" descr="C:\Nós\Artistas\Mengs\1755 c. Mengs; Winckelmann; ost; 63,5 x 49,2 cm; Museu Metropolitano de Arte; Nova York.jpg"/>
          <p:cNvPicPr>
            <a:picLocks noChangeAspect="1" noChangeArrowheads="1"/>
          </p:cNvPicPr>
          <p:nvPr/>
        </p:nvPicPr>
        <p:blipFill>
          <a:blip r:embed="rId3" cstate="print"/>
          <a:srcRect/>
          <a:stretch>
            <a:fillRect/>
          </a:stretch>
        </p:blipFill>
        <p:spPr bwMode="auto">
          <a:xfrm>
            <a:off x="1129590" y="908720"/>
            <a:ext cx="3730442" cy="4832995"/>
          </a:xfrm>
          <a:prstGeom prst="rect">
            <a:avLst/>
          </a:prstGeom>
          <a:noFill/>
        </p:spPr>
      </p:pic>
      <p:sp>
        <p:nvSpPr>
          <p:cNvPr id="5" name="CaixaDeTexto 4"/>
          <p:cNvSpPr txBox="1"/>
          <p:nvPr/>
        </p:nvSpPr>
        <p:spPr>
          <a:xfrm>
            <a:off x="107504" y="6033482"/>
            <a:ext cx="7344816" cy="738664"/>
          </a:xfrm>
          <a:prstGeom prst="rect">
            <a:avLst/>
          </a:prstGeom>
          <a:noFill/>
        </p:spPr>
        <p:txBody>
          <a:bodyPr wrap="square" rtlCol="0">
            <a:spAutoFit/>
          </a:bodyPr>
          <a:lstStyle/>
          <a:p>
            <a:pPr algn="ctr"/>
            <a:r>
              <a:rPr lang="pt-BR" sz="1050" dirty="0" smtClean="0">
                <a:solidFill>
                  <a:schemeClr val="bg1">
                    <a:lumMod val="65000"/>
                  </a:schemeClr>
                </a:solidFill>
              </a:rPr>
              <a:t>Anton </a:t>
            </a:r>
            <a:r>
              <a:rPr lang="pt-BR" sz="1050" dirty="0" err="1" smtClean="0">
                <a:solidFill>
                  <a:schemeClr val="bg1">
                    <a:lumMod val="65000"/>
                  </a:schemeClr>
                </a:solidFill>
              </a:rPr>
              <a:t>Raphael</a:t>
            </a:r>
            <a:r>
              <a:rPr lang="pt-BR" sz="1050" dirty="0" smtClean="0">
                <a:solidFill>
                  <a:schemeClr val="bg1">
                    <a:lumMod val="65000"/>
                  </a:schemeClr>
                </a:solidFill>
              </a:rPr>
              <a:t> </a:t>
            </a:r>
            <a:r>
              <a:rPr lang="pt-BR" sz="1050" dirty="0" err="1" smtClean="0">
                <a:solidFill>
                  <a:schemeClr val="bg1">
                    <a:lumMod val="65000"/>
                  </a:schemeClr>
                </a:solidFill>
              </a:rPr>
              <a:t>Mengs</a:t>
            </a:r>
            <a:r>
              <a:rPr lang="pt-BR" sz="1050" dirty="0" smtClean="0">
                <a:solidFill>
                  <a:schemeClr val="bg1">
                    <a:lumMod val="65000"/>
                  </a:schemeClr>
                </a:solidFill>
              </a:rPr>
              <a:t>; </a:t>
            </a:r>
            <a:r>
              <a:rPr lang="pt-BR" sz="1050" i="1" dirty="0" smtClean="0">
                <a:solidFill>
                  <a:schemeClr val="bg1">
                    <a:lumMod val="65000"/>
                  </a:schemeClr>
                </a:solidFill>
              </a:rPr>
              <a:t>Johann Joachim </a:t>
            </a:r>
            <a:r>
              <a:rPr lang="pt-BR" sz="1050" i="1" dirty="0" err="1" smtClean="0">
                <a:solidFill>
                  <a:schemeClr val="bg1">
                    <a:lumMod val="65000"/>
                  </a:schemeClr>
                </a:solidFill>
              </a:rPr>
              <a:t>Winckelmann</a:t>
            </a:r>
            <a:r>
              <a:rPr lang="pt-BR" sz="1050" dirty="0" smtClean="0">
                <a:solidFill>
                  <a:schemeClr val="bg1">
                    <a:lumMod val="65000"/>
                  </a:schemeClr>
                </a:solidFill>
              </a:rPr>
              <a:t>; ost; Alemanha c. 1771; 63,5 x 49,2 cm</a:t>
            </a:r>
          </a:p>
          <a:p>
            <a:pPr algn="ctr"/>
            <a:r>
              <a:rPr lang="pt-BR" sz="1050" dirty="0" smtClean="0">
                <a:solidFill>
                  <a:schemeClr val="bg1">
                    <a:lumMod val="65000"/>
                  </a:schemeClr>
                </a:solidFill>
              </a:rPr>
              <a:t>Museu de Arte Metropolitano; Nova York; EUA</a:t>
            </a:r>
          </a:p>
          <a:p>
            <a:pPr algn="ctr"/>
            <a:r>
              <a:rPr lang="pt-BR" sz="1050" dirty="0" smtClean="0">
                <a:solidFill>
                  <a:schemeClr val="bg1">
                    <a:lumMod val="65000"/>
                  </a:schemeClr>
                </a:solidFill>
              </a:rPr>
              <a:t>"Anton </a:t>
            </a:r>
            <a:r>
              <a:rPr lang="pt-BR" sz="1050" dirty="0" err="1" smtClean="0">
                <a:solidFill>
                  <a:schemeClr val="bg1">
                    <a:lumMod val="65000"/>
                  </a:schemeClr>
                </a:solidFill>
              </a:rPr>
              <a:t>Raphael</a:t>
            </a:r>
            <a:r>
              <a:rPr lang="pt-BR" sz="1050" dirty="0" smtClean="0">
                <a:solidFill>
                  <a:schemeClr val="bg1">
                    <a:lumMod val="65000"/>
                  </a:schemeClr>
                </a:solidFill>
              </a:rPr>
              <a:t> </a:t>
            </a:r>
            <a:r>
              <a:rPr lang="pt-BR" sz="1050" dirty="0" err="1" smtClean="0">
                <a:solidFill>
                  <a:schemeClr val="bg1">
                    <a:lumMod val="65000"/>
                  </a:schemeClr>
                </a:solidFill>
              </a:rPr>
              <a:t>Mengs</a:t>
            </a:r>
            <a:r>
              <a:rPr lang="pt-BR" sz="1050" dirty="0" smtClean="0">
                <a:solidFill>
                  <a:schemeClr val="bg1">
                    <a:lumMod val="65000"/>
                  </a:schemeClr>
                </a:solidFill>
              </a:rPr>
              <a:t>: Johann Joachim </a:t>
            </a:r>
            <a:r>
              <a:rPr lang="pt-BR" sz="1050" dirty="0" err="1" smtClean="0">
                <a:solidFill>
                  <a:schemeClr val="bg1">
                    <a:lumMod val="65000"/>
                  </a:schemeClr>
                </a:solidFill>
              </a:rPr>
              <a:t>Winckelmann</a:t>
            </a:r>
            <a:r>
              <a:rPr lang="pt-BR" sz="1050" dirty="0" smtClean="0">
                <a:solidFill>
                  <a:schemeClr val="bg1">
                    <a:lumMod val="65000"/>
                  </a:schemeClr>
                </a:solidFill>
              </a:rPr>
              <a:t> (1717–1768) (48.141)". In </a:t>
            </a:r>
            <a:r>
              <a:rPr lang="pt-BR" sz="1050" i="1" dirty="0" smtClean="0">
                <a:solidFill>
                  <a:schemeClr val="bg1">
                    <a:lumMod val="65000"/>
                  </a:schemeClr>
                </a:solidFill>
              </a:rPr>
              <a:t>Heilbrunn Timeline of Art History</a:t>
            </a:r>
            <a:r>
              <a:rPr lang="pt-BR" sz="1050" dirty="0" smtClean="0">
                <a:solidFill>
                  <a:schemeClr val="bg1">
                    <a:lumMod val="65000"/>
                  </a:schemeClr>
                </a:solidFill>
              </a:rPr>
              <a:t>. New York: </a:t>
            </a:r>
          </a:p>
          <a:p>
            <a:pPr algn="ctr"/>
            <a:r>
              <a:rPr lang="pt-BR" sz="1050" dirty="0" smtClean="0">
                <a:solidFill>
                  <a:schemeClr val="bg1">
                    <a:lumMod val="65000"/>
                  </a:schemeClr>
                </a:solidFill>
              </a:rPr>
              <a:t>The Metropolitan Museum of Art, 2000–. http://www.metmuseum.org/toah/works-of-art/48.141 (</a:t>
            </a:r>
            <a:r>
              <a:rPr lang="pt-BR" sz="1050" dirty="0" err="1" smtClean="0">
                <a:solidFill>
                  <a:schemeClr val="bg1">
                    <a:lumMod val="65000"/>
                  </a:schemeClr>
                </a:solidFill>
              </a:rPr>
              <a:t>November</a:t>
            </a:r>
            <a:r>
              <a:rPr lang="pt-BR" sz="1050" dirty="0" smtClean="0">
                <a:solidFill>
                  <a:schemeClr val="bg1">
                    <a:lumMod val="65000"/>
                  </a:schemeClr>
                </a:solidFill>
              </a:rPr>
              <a:t> 2010) : 15.01.2008</a:t>
            </a:r>
            <a:endParaRPr lang="pt-BR" sz="1050" dirty="0">
              <a:solidFill>
                <a:schemeClr val="bg1">
                  <a:lumMod val="65000"/>
                </a:schemeClr>
              </a:solidFill>
            </a:endParaRPr>
          </a:p>
        </p:txBody>
      </p:sp>
      <p:sp>
        <p:nvSpPr>
          <p:cNvPr id="6" name="CaixaDeTexto 5"/>
          <p:cNvSpPr txBox="1"/>
          <p:nvPr/>
        </p:nvSpPr>
        <p:spPr>
          <a:xfrm>
            <a:off x="5652120" y="2690624"/>
            <a:ext cx="3312368" cy="2754600"/>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Devemos observar os tipos e as direções das pinceladas (e de outros modos de execução das formas), porque boa parte do estilo artístico, ou seja, da ideologia da obra, está na maneira como o material é fixado no suporte e o meio para isto, na maioria das pinturas, é a pincelada, o gesto artístico.</a:t>
            </a:r>
          </a:p>
          <a:p>
            <a:pPr>
              <a:spcAft>
                <a:spcPts val="600"/>
              </a:spcAft>
            </a:pPr>
            <a:r>
              <a:rPr lang="pt-BR" sz="1200" dirty="0" err="1" smtClean="0">
                <a:solidFill>
                  <a:schemeClr val="bg1">
                    <a:lumMod val="65000"/>
                  </a:schemeClr>
                </a:solidFill>
              </a:rPr>
              <a:t>Mengs</a:t>
            </a:r>
            <a:r>
              <a:rPr lang="pt-BR" sz="1200" dirty="0" smtClean="0">
                <a:solidFill>
                  <a:schemeClr val="bg1">
                    <a:lumMod val="65000"/>
                  </a:schemeClr>
                </a:solidFill>
              </a:rPr>
              <a:t> pintou um </a:t>
            </a:r>
            <a:r>
              <a:rPr lang="pt-BR" sz="1200" i="1" dirty="0" err="1" smtClean="0">
                <a:solidFill>
                  <a:schemeClr val="bg1">
                    <a:lumMod val="65000"/>
                  </a:schemeClr>
                </a:solidFill>
              </a:rPr>
              <a:t>Winckelmann</a:t>
            </a:r>
            <a:r>
              <a:rPr lang="pt-BR" sz="1200" dirty="0" smtClean="0">
                <a:solidFill>
                  <a:schemeClr val="bg1">
                    <a:lumMod val="65000"/>
                  </a:schemeClr>
                </a:solidFill>
              </a:rPr>
              <a:t> bem homogêneo, conforme uma estética de representação fiel das aparências, mostrando, em uma composição de base clássica e acadêmica, a firmeza da tradição consagrada, dando solidez para uma imagem que apresenta mais as formas do tema que os gestos do artista.</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Nós\Artistas\Berthe Morisot\1883 c. Berthe Morisot; Jovem mulher costurando; ost; 50,2 x 60 cm; MET.jpg"/>
          <p:cNvPicPr>
            <a:picLocks noChangeAspect="1" noChangeArrowheads="1"/>
          </p:cNvPicPr>
          <p:nvPr/>
        </p:nvPicPr>
        <p:blipFill>
          <a:blip r:embed="rId3" cstate="print"/>
          <a:srcRect/>
          <a:stretch>
            <a:fillRect/>
          </a:stretch>
        </p:blipFill>
        <p:spPr bwMode="auto">
          <a:xfrm>
            <a:off x="3960000" y="1620000"/>
            <a:ext cx="4829269" cy="3960000"/>
          </a:xfrm>
          <a:prstGeom prst="rect">
            <a:avLst/>
          </a:prstGeom>
          <a:noFill/>
        </p:spPr>
      </p:pic>
      <p:sp>
        <p:nvSpPr>
          <p:cNvPr id="4" name="CaixaDeTexto 3"/>
          <p:cNvSpPr txBox="1"/>
          <p:nvPr/>
        </p:nvSpPr>
        <p:spPr>
          <a:xfrm>
            <a:off x="0" y="0"/>
            <a:ext cx="9144000" cy="523220"/>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TIPOS E DIREÇÕES DAS PINCELADAS - 2</a:t>
            </a:r>
          </a:p>
          <a:p>
            <a:pPr lvl="0" algn="ctr"/>
            <a:r>
              <a:rPr lang="pt-BR" sz="1300" dirty="0" smtClean="0">
                <a:solidFill>
                  <a:schemeClr val="bg1">
                    <a:lumMod val="65000"/>
                  </a:schemeClr>
                </a:solidFill>
                <a:cs typeface="Times New Roman" pitchFamily="18" charset="0"/>
              </a:rPr>
              <a:t>uniformidade estilística, com pequenas diferenças de traços, em uma variante do naturalismo</a:t>
            </a:r>
            <a:endParaRPr lang="pt-BR" sz="1300" dirty="0">
              <a:solidFill>
                <a:schemeClr val="bg1">
                  <a:lumMod val="65000"/>
                </a:schemeClr>
              </a:solidFill>
            </a:endParaRPr>
          </a:p>
        </p:txBody>
      </p:sp>
      <p:sp>
        <p:nvSpPr>
          <p:cNvPr id="5" name="CaixaDeTexto 4"/>
          <p:cNvSpPr txBox="1"/>
          <p:nvPr/>
        </p:nvSpPr>
        <p:spPr>
          <a:xfrm>
            <a:off x="288032" y="1158999"/>
            <a:ext cx="3059832" cy="5155257"/>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Pinceladas muito semelhantes, próximas de homogêneas, por toda a tela, como vemos na </a:t>
            </a:r>
            <a:r>
              <a:rPr lang="pt-BR" sz="1200" i="1" dirty="0" smtClean="0">
                <a:solidFill>
                  <a:schemeClr val="bg1">
                    <a:lumMod val="65000"/>
                  </a:schemeClr>
                </a:solidFill>
              </a:rPr>
              <a:t>Jovem mulher tricotando</a:t>
            </a:r>
            <a:r>
              <a:rPr lang="pt-BR" sz="1200" dirty="0" smtClean="0">
                <a:solidFill>
                  <a:schemeClr val="bg1">
                    <a:lumMod val="65000"/>
                  </a:schemeClr>
                </a:solidFill>
              </a:rPr>
              <a:t>, de </a:t>
            </a:r>
            <a:r>
              <a:rPr lang="pt-BR" sz="1200" dirty="0" err="1" smtClean="0">
                <a:solidFill>
                  <a:schemeClr val="bg1">
                    <a:lumMod val="65000"/>
                  </a:schemeClr>
                </a:solidFill>
              </a:rPr>
              <a:t>Berthe</a:t>
            </a:r>
            <a:r>
              <a:rPr lang="pt-BR" sz="1200" dirty="0" smtClean="0">
                <a:solidFill>
                  <a:schemeClr val="bg1">
                    <a:lumMod val="65000"/>
                  </a:schemeClr>
                </a:solidFill>
              </a:rPr>
              <a:t> </a:t>
            </a:r>
            <a:r>
              <a:rPr lang="pt-BR" sz="1200" dirty="0" err="1" smtClean="0">
                <a:solidFill>
                  <a:schemeClr val="bg1">
                    <a:lumMod val="65000"/>
                  </a:schemeClr>
                </a:solidFill>
              </a:rPr>
              <a:t>Morisot</a:t>
            </a:r>
            <a:r>
              <a:rPr lang="pt-BR" sz="1200" dirty="0" smtClean="0">
                <a:solidFill>
                  <a:schemeClr val="bg1">
                    <a:lumMod val="65000"/>
                  </a:schemeClr>
                </a:solidFill>
              </a:rPr>
              <a:t>, podem indicar mais uma tentativa de ordem estabilizadora que um avanço modernizador ou revolucionário, uma vez que toda a obra é tratada de modo homogêneo, uniformizando os diversos elementos plásticos e temáticos e, principalmente, a concepção de representação como apresentação uniforme de estilo e conteúdo.</a:t>
            </a:r>
          </a:p>
          <a:p>
            <a:pPr>
              <a:spcAft>
                <a:spcPts val="600"/>
              </a:spcAft>
            </a:pPr>
            <a:r>
              <a:rPr lang="pt-BR" sz="1200" dirty="0" smtClean="0">
                <a:solidFill>
                  <a:schemeClr val="bg1">
                    <a:lumMod val="65000"/>
                  </a:schemeClr>
                </a:solidFill>
              </a:rPr>
              <a:t>Para os impressionistas, que defendiam e divulgavam a modernidade por meio do modo de tratamento renovado de luzes, cores e movimento, a homogeneidade formal, baseada na idéia de que todos os elementos naturais e plásticos adquirem a mesma forma diante da luz e de seus pincéis, é um sinal de produções conservadoras no interior de um movimento considerado moderno e modernizador, um modo de frear o avanço da produção artística, porque muitas obras dos estilos anteriores, que esses artistas da segunda metade do século XIX combatiam, foram executadas de modo a homogeneizar o quadro por meio de pinceladas uniformes e esfumados.</a:t>
            </a:r>
            <a:endParaRPr lang="pt-BR" sz="1200" dirty="0">
              <a:solidFill>
                <a:schemeClr val="bg1">
                  <a:lumMod val="65000"/>
                </a:schemeClr>
              </a:solidFill>
            </a:endParaRPr>
          </a:p>
        </p:txBody>
      </p:sp>
      <p:sp>
        <p:nvSpPr>
          <p:cNvPr id="6" name="Rectangle 1"/>
          <p:cNvSpPr>
            <a:spLocks noChangeArrowheads="1"/>
          </p:cNvSpPr>
          <p:nvPr/>
        </p:nvSpPr>
        <p:spPr bwMode="auto">
          <a:xfrm>
            <a:off x="4211960" y="6005899"/>
            <a:ext cx="439248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Berthe</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a:t>
            </a: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Morisot</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a:t>
            </a:r>
            <a:r>
              <a:rPr kumimoji="0" lang="pt-BR" sz="1050" b="0" i="1" u="none" strike="noStrike" cap="none" normalizeH="0" baseline="0" dirty="0" smtClean="0">
                <a:ln>
                  <a:noFill/>
                </a:ln>
                <a:solidFill>
                  <a:schemeClr val="bg1">
                    <a:lumMod val="65000"/>
                  </a:schemeClr>
                </a:solidFill>
                <a:effectLst/>
                <a:ea typeface="Calibri" pitchFamily="34" charset="0"/>
                <a:cs typeface="Times New Roman" pitchFamily="18" charset="0"/>
              </a:rPr>
              <a:t>Jovem mulher tricotando</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França, c. 1883; ost; 50,2 x 60 cm</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Museu de Arte Metropolitano; Nova York; EUA</a:t>
            </a:r>
            <a:endParaRPr kumimoji="0" lang="pt-BR" sz="105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www.metmuseum.org/Works_of_Art/viewOnezoom.asp?</a:t>
            </a: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dep</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=11&amp;</a:t>
            </a: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zoomFlag</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=0&amp;</a:t>
            </a: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viewmode</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=1&amp;item=67%2E187%2E89 : Acesso em 22.09.2007</a:t>
            </a:r>
            <a:endParaRPr kumimoji="0" lang="pt-BR" sz="1050" b="0" i="0" u="none" strike="noStrike" cap="none" normalizeH="0" baseline="0" dirty="0" smtClean="0">
              <a:ln>
                <a:noFill/>
              </a:ln>
              <a:solidFill>
                <a:schemeClr val="bg1">
                  <a:lumMod val="65000"/>
                </a:schemeClr>
              </a:solidFill>
              <a:effectLst/>
              <a:cs typeface="Arial"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0" y="0"/>
            <a:ext cx="9144000" cy="507831"/>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TIPOS E DIREÇÕES DAS PINCELADAS - 3</a:t>
            </a:r>
          </a:p>
          <a:p>
            <a:pPr algn="ctr"/>
            <a:r>
              <a:rPr lang="pt-BR" sz="1300" dirty="0" smtClean="0">
                <a:solidFill>
                  <a:schemeClr val="bg1">
                    <a:lumMod val="65000"/>
                  </a:schemeClr>
                </a:solidFill>
                <a:cs typeface="Times New Roman" pitchFamily="18" charset="0"/>
              </a:rPr>
              <a:t>simetria na aparente assimetria, inserida em uma composição de eixos diagonais, vertical e horizontal</a:t>
            </a:r>
            <a:endParaRPr lang="pt-BR" sz="1300" dirty="0">
              <a:solidFill>
                <a:schemeClr val="bg1">
                  <a:lumMod val="65000"/>
                </a:schemeClr>
              </a:solidFill>
            </a:endParaRPr>
          </a:p>
        </p:txBody>
      </p:sp>
      <p:sp>
        <p:nvSpPr>
          <p:cNvPr id="5" name="CaixaDeTexto 4"/>
          <p:cNvSpPr txBox="1"/>
          <p:nvPr/>
        </p:nvSpPr>
        <p:spPr>
          <a:xfrm>
            <a:off x="107504" y="734208"/>
            <a:ext cx="4608512" cy="5863144"/>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Observando os eixos da tela, vemos uma impressionante distribuição regular das formas, evidenciando a estrutura clássica da obra.</a:t>
            </a:r>
          </a:p>
          <a:p>
            <a:pPr>
              <a:spcAft>
                <a:spcPts val="600"/>
              </a:spcAft>
            </a:pPr>
            <a:r>
              <a:rPr lang="pt-BR" sz="1200" dirty="0" smtClean="0">
                <a:solidFill>
                  <a:schemeClr val="bg1">
                    <a:lumMod val="65000"/>
                  </a:schemeClr>
                </a:solidFill>
              </a:rPr>
              <a:t>Além disso, devemos considerar que a pintura de uma </a:t>
            </a:r>
            <a:r>
              <a:rPr lang="pt-BR" sz="1200" i="1" dirty="0" smtClean="0">
                <a:solidFill>
                  <a:schemeClr val="bg1">
                    <a:lumMod val="65000"/>
                  </a:schemeClr>
                </a:solidFill>
              </a:rPr>
              <a:t>mulher tricotando</a:t>
            </a:r>
            <a:r>
              <a:rPr lang="pt-BR" sz="1200" dirty="0" smtClean="0">
                <a:solidFill>
                  <a:schemeClr val="bg1">
                    <a:lumMod val="65000"/>
                  </a:schemeClr>
                </a:solidFill>
              </a:rPr>
              <a:t>, em um espaço aberto, nos anos 1880, mais que apresentar o cotidiano como tema da obra de arte, característico do modernismo há mais de um século, reproduz o lugar convencional da mulher como modelo e em suas tradicionais atividades domésticas e artesanais.</a:t>
            </a:r>
          </a:p>
          <a:p>
            <a:pPr>
              <a:spcAft>
                <a:spcPts val="600"/>
              </a:spcAft>
            </a:pPr>
            <a:r>
              <a:rPr lang="pt-BR" sz="1200" dirty="0" smtClean="0">
                <a:solidFill>
                  <a:schemeClr val="bg1">
                    <a:lumMod val="65000"/>
                  </a:schemeClr>
                </a:solidFill>
              </a:rPr>
              <a:t>Alguns historiadores reconheceram o início do modernismo no impressionismo porque seus artistas fixaram definitivamente a autonomia da arte na produção artística ocidental, libertando-se do naturalismo verossimilhante e de algumas regras de representação. O impressionismo foi resultante da confluência do desenvolvimento da liberdade composicional e estilística, inclusive da abstração, que vinha sendo produzida há cerca de um século, criando obras até então não experimentadas, com uma rica variedade formal. Os impressionistas investigaram a raiz de alguns problemas artísticos e suas relações com os outros âmbitos da vida, resolvendo-os em uma transição da produção artística anterior aos anos 1860, ainda muito marcada pelas tradições clássicas, para as vanguardas </a:t>
            </a:r>
            <a:r>
              <a:rPr lang="pt-BR" sz="1200" dirty="0" err="1" smtClean="0">
                <a:solidFill>
                  <a:schemeClr val="bg1">
                    <a:lumMod val="65000"/>
                  </a:schemeClr>
                </a:solidFill>
              </a:rPr>
              <a:t>anticlássicas</a:t>
            </a:r>
            <a:r>
              <a:rPr lang="pt-BR" sz="1200" dirty="0" smtClean="0">
                <a:solidFill>
                  <a:schemeClr val="bg1">
                    <a:lumMod val="65000"/>
                  </a:schemeClr>
                </a:solidFill>
              </a:rPr>
              <a:t>, que deram seus primeiros sinais de vida já no final do século XIX.</a:t>
            </a:r>
          </a:p>
          <a:p>
            <a:pPr>
              <a:spcAft>
                <a:spcPts val="600"/>
              </a:spcAft>
            </a:pPr>
            <a:r>
              <a:rPr lang="pt-BR" sz="1200" dirty="0" smtClean="0">
                <a:solidFill>
                  <a:schemeClr val="bg1">
                    <a:lumMod val="65000"/>
                  </a:schemeClr>
                </a:solidFill>
              </a:rPr>
              <a:t>É justamente esta transição que fascina um grande número de historiadores e uma considerável parcela do público, ao ponto de elegerem o impressionismo como o primeiro movimento artístico genuinamente moderno, porém, foi, justamente, sua porção conservadora que lhe garantiu a fama e o </a:t>
            </a:r>
            <a:r>
              <a:rPr lang="pt-BR" sz="1200" i="1" dirty="0" smtClean="0">
                <a:solidFill>
                  <a:schemeClr val="bg1">
                    <a:lumMod val="65000"/>
                  </a:schemeClr>
                </a:solidFill>
              </a:rPr>
              <a:t>status</a:t>
            </a:r>
            <a:r>
              <a:rPr lang="pt-BR" sz="1200" dirty="0" smtClean="0">
                <a:solidFill>
                  <a:schemeClr val="bg1">
                    <a:lumMod val="65000"/>
                  </a:schemeClr>
                </a:solidFill>
              </a:rPr>
              <a:t> de arte moderna junto ao senso comum, porque muitas obras não modernizaram a produção artística, pelo contrário, reformaram a noção de arte e beleza com traços uniformes e composições baseadas na simetria e nos eixos e planos estabilizadores, utilizados como oposição à modernização artística e social iniciada na segunda metade do século XVIII.</a:t>
            </a:r>
            <a:endParaRPr lang="pt-BR" sz="1200" dirty="0">
              <a:solidFill>
                <a:schemeClr val="bg1">
                  <a:lumMod val="65000"/>
                </a:schemeClr>
              </a:solidFill>
            </a:endParaRPr>
          </a:p>
        </p:txBody>
      </p:sp>
      <p:pic>
        <p:nvPicPr>
          <p:cNvPr id="7" name="Picture 2" descr="C:\Nós\Artistas\Berthe Morisot\1883 c. Morisot; novo paint slides.jpg"/>
          <p:cNvPicPr>
            <a:picLocks noChangeAspect="1" noChangeArrowheads="1"/>
          </p:cNvPicPr>
          <p:nvPr/>
        </p:nvPicPr>
        <p:blipFill>
          <a:blip r:embed="rId3" cstate="print"/>
          <a:srcRect/>
          <a:stretch>
            <a:fillRect/>
          </a:stretch>
        </p:blipFill>
        <p:spPr bwMode="auto">
          <a:xfrm>
            <a:off x="4924412" y="1844824"/>
            <a:ext cx="4040076" cy="3312368"/>
          </a:xfrm>
          <a:prstGeom prst="rect">
            <a:avLst/>
          </a:prstGeom>
          <a:noFill/>
        </p:spPr>
      </p:pic>
      <p:sp>
        <p:nvSpPr>
          <p:cNvPr id="8" name="Rectangle 1"/>
          <p:cNvSpPr>
            <a:spLocks noChangeArrowheads="1"/>
          </p:cNvSpPr>
          <p:nvPr/>
        </p:nvSpPr>
        <p:spPr bwMode="auto">
          <a:xfrm>
            <a:off x="4788024" y="5930696"/>
            <a:ext cx="428396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Berthe</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a:t>
            </a: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Morisot</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a:t>
            </a:r>
            <a:r>
              <a:rPr kumimoji="0" lang="pt-BR" sz="1050" b="0" i="1" u="none" strike="noStrike" cap="none" normalizeH="0" baseline="0" dirty="0" smtClean="0">
                <a:ln>
                  <a:noFill/>
                </a:ln>
                <a:solidFill>
                  <a:schemeClr val="bg1">
                    <a:lumMod val="65000"/>
                  </a:schemeClr>
                </a:solidFill>
                <a:effectLst/>
                <a:ea typeface="Calibri" pitchFamily="34" charset="0"/>
                <a:cs typeface="Times New Roman" pitchFamily="18" charset="0"/>
              </a:rPr>
              <a:t>Jovem mulher tricotando</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 França, c. 1883; ost; 50,2 x 60 cm</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Museu de Arte Metropolitano; Nova York; EUA</a:t>
            </a:r>
            <a:endParaRPr kumimoji="0" lang="pt-BR" sz="1050" b="0" i="0" u="none" strike="noStrike" cap="none" normalizeH="0" baseline="0" dirty="0" smtClean="0">
              <a:ln>
                <a:noFill/>
              </a:ln>
              <a:solidFill>
                <a:schemeClr val="bg1">
                  <a:lumMod val="65000"/>
                </a:schemeClr>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www.metmuseum.org/Works_of_Art/viewOnezoom.asp?</a:t>
            </a: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dep</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=11&amp;</a:t>
            </a: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zoomFlag</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=0&amp;</a:t>
            </a:r>
            <a:r>
              <a:rPr kumimoji="0" lang="pt-BR" sz="1050" b="0" i="0" u="none" strike="noStrike" cap="none" normalizeH="0" baseline="0" dirty="0" err="1" smtClean="0">
                <a:ln>
                  <a:noFill/>
                </a:ln>
                <a:solidFill>
                  <a:schemeClr val="bg1">
                    <a:lumMod val="65000"/>
                  </a:schemeClr>
                </a:solidFill>
                <a:effectLst/>
                <a:ea typeface="Calibri" pitchFamily="34" charset="0"/>
                <a:cs typeface="Times New Roman" pitchFamily="18" charset="0"/>
              </a:rPr>
              <a:t>viewmode</a:t>
            </a:r>
            <a:r>
              <a:rPr kumimoji="0" lang="pt-BR" sz="1050" b="0" i="0" u="none" strike="noStrike" cap="none" normalizeH="0" baseline="0" dirty="0" smtClean="0">
                <a:ln>
                  <a:noFill/>
                </a:ln>
                <a:solidFill>
                  <a:schemeClr val="bg1">
                    <a:lumMod val="65000"/>
                  </a:schemeClr>
                </a:solidFill>
                <a:effectLst/>
                <a:ea typeface="Calibri" pitchFamily="34" charset="0"/>
                <a:cs typeface="Times New Roman" pitchFamily="18" charset="0"/>
              </a:rPr>
              <a:t>=1&amp;item=67%2E187%2E89 : Acesso em 22.09.2007</a:t>
            </a:r>
            <a:endParaRPr kumimoji="0" lang="pt-BR" sz="1050" b="0" i="0" u="none" strike="noStrike" cap="none" normalizeH="0" baseline="0" dirty="0" smtClean="0">
              <a:ln>
                <a:noFill/>
              </a:ln>
              <a:solidFill>
                <a:schemeClr val="bg1">
                  <a:lumMod val="65000"/>
                </a:schemeClr>
              </a:solidFill>
              <a:effectLst/>
              <a:cs typeface="Arial" pitchFamily="34"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Nós\Artistas\Anita Malfatti\Farol\Imagem 42379 KB - Cópia (2).jpg"/>
          <p:cNvPicPr>
            <a:picLocks noChangeAspect="1" noChangeArrowheads="1"/>
          </p:cNvPicPr>
          <p:nvPr/>
        </p:nvPicPr>
        <p:blipFill>
          <a:blip r:embed="rId3" cstate="print">
            <a:lum bright="-8000" contrast="1000"/>
          </a:blip>
          <a:srcRect/>
          <a:stretch>
            <a:fillRect/>
          </a:stretch>
        </p:blipFill>
        <p:spPr bwMode="auto">
          <a:xfrm>
            <a:off x="1628309" y="1628800"/>
            <a:ext cx="5896019" cy="4518023"/>
          </a:xfrm>
          <a:prstGeom prst="rect">
            <a:avLst/>
          </a:prstGeom>
          <a:noFill/>
        </p:spPr>
      </p:pic>
      <p:sp>
        <p:nvSpPr>
          <p:cNvPr id="3" name="CaixaDeTexto 2"/>
          <p:cNvSpPr txBox="1"/>
          <p:nvPr/>
        </p:nvSpPr>
        <p:spPr>
          <a:xfrm>
            <a:off x="0" y="6259378"/>
            <a:ext cx="9144000" cy="577081"/>
          </a:xfrm>
          <a:prstGeom prst="rect">
            <a:avLst/>
          </a:prstGeom>
          <a:noFill/>
        </p:spPr>
        <p:txBody>
          <a:bodyPr wrap="square" rtlCol="0">
            <a:spAutoFit/>
          </a:bodyPr>
          <a:lstStyle/>
          <a:p>
            <a:pPr algn="ctr"/>
            <a:r>
              <a:rPr lang="pt-BR" sz="1050" dirty="0" smtClean="0">
                <a:solidFill>
                  <a:schemeClr val="bg1">
                    <a:lumMod val="65000"/>
                  </a:schemeClr>
                </a:solidFill>
              </a:rPr>
              <a:t>Anita Malfatti; </a:t>
            </a:r>
            <a:r>
              <a:rPr lang="pt-BR" sz="1050" i="1" dirty="0" smtClean="0">
                <a:solidFill>
                  <a:schemeClr val="bg1">
                    <a:lumMod val="65000"/>
                  </a:schemeClr>
                </a:solidFill>
              </a:rPr>
              <a:t>O farol</a:t>
            </a:r>
            <a:r>
              <a:rPr lang="pt-BR" sz="1050" dirty="0" smtClean="0">
                <a:solidFill>
                  <a:schemeClr val="bg1">
                    <a:lumMod val="65000"/>
                  </a:schemeClr>
                </a:solidFill>
              </a:rPr>
              <a:t>;  Ilha de </a:t>
            </a:r>
            <a:r>
              <a:rPr lang="pt-BR" sz="1050" dirty="0" err="1" smtClean="0">
                <a:solidFill>
                  <a:schemeClr val="bg1">
                    <a:lumMod val="65000"/>
                  </a:schemeClr>
                </a:solidFill>
              </a:rPr>
              <a:t>Monhegan</a:t>
            </a:r>
            <a:r>
              <a:rPr lang="pt-BR" sz="1050" dirty="0" smtClean="0">
                <a:solidFill>
                  <a:schemeClr val="bg1">
                    <a:lumMod val="65000"/>
                  </a:schemeClr>
                </a:solidFill>
              </a:rPr>
              <a:t>, EUA, 1915; ost; 46 x 61 cm</a:t>
            </a:r>
          </a:p>
          <a:p>
            <a:pPr algn="ctr"/>
            <a:r>
              <a:rPr lang="pt-BR" sz="1050" dirty="0" smtClean="0">
                <a:solidFill>
                  <a:schemeClr val="bg1">
                    <a:lumMod val="65000"/>
                  </a:schemeClr>
                </a:solidFill>
              </a:rPr>
              <a:t>coleção Gilberto Chateaubriand; Museu de Arte Moderna; Rio de Janeiro; BR</a:t>
            </a:r>
          </a:p>
          <a:p>
            <a:pPr algn="ctr"/>
            <a:r>
              <a:rPr lang="pt-BR" sz="1050" dirty="0" smtClean="0">
                <a:solidFill>
                  <a:schemeClr val="bg1">
                    <a:lumMod val="65000"/>
                  </a:schemeClr>
                </a:solidFill>
              </a:rPr>
              <a:t>LEITE, José Roberto Teixeira. “A Semana de Arte Moderna”. In. </a:t>
            </a:r>
            <a:r>
              <a:rPr lang="pt-BR" sz="1050" i="1" dirty="0" smtClean="0">
                <a:solidFill>
                  <a:schemeClr val="bg1">
                    <a:lumMod val="65000"/>
                  </a:schemeClr>
                </a:solidFill>
              </a:rPr>
              <a:t>Arte no Brasil</a:t>
            </a:r>
            <a:r>
              <a:rPr lang="pt-BR" sz="1050" dirty="0" smtClean="0">
                <a:solidFill>
                  <a:schemeClr val="bg1">
                    <a:lumMod val="65000"/>
                  </a:schemeClr>
                </a:solidFill>
              </a:rPr>
              <a:t>. São Paulo: Abril Cultural, 1978. v. 2. p. 663.</a:t>
            </a:r>
            <a:endParaRPr lang="pt-BR" sz="1050" dirty="0">
              <a:solidFill>
                <a:schemeClr val="bg1">
                  <a:lumMod val="65000"/>
                </a:schemeClr>
              </a:solidFill>
            </a:endParaRPr>
          </a:p>
        </p:txBody>
      </p:sp>
      <p:sp>
        <p:nvSpPr>
          <p:cNvPr id="4" name="CaixaDeTexto 3"/>
          <p:cNvSpPr txBox="1"/>
          <p:nvPr/>
        </p:nvSpPr>
        <p:spPr>
          <a:xfrm>
            <a:off x="467544" y="478413"/>
            <a:ext cx="7992888" cy="723275"/>
          </a:xfrm>
          <a:prstGeom prst="rect">
            <a:avLst/>
          </a:prstGeom>
          <a:noFill/>
        </p:spPr>
        <p:txBody>
          <a:bodyPr wrap="square" rtlCol="0">
            <a:spAutoFit/>
          </a:bodyPr>
          <a:lstStyle/>
          <a:p>
            <a:pPr lvl="0" algn="just">
              <a:spcAft>
                <a:spcPts val="600"/>
              </a:spcAft>
            </a:pPr>
            <a:r>
              <a:rPr lang="pt-BR" sz="1200" dirty="0" smtClean="0">
                <a:solidFill>
                  <a:schemeClr val="bg1">
                    <a:lumMod val="65000"/>
                  </a:schemeClr>
                </a:solidFill>
              </a:rPr>
              <a:t>Reprodução das diferenças naturais com formas diferentes: terra, vegetação, construções e nuvens são diferentes na natureza e foram representadas com técnicas, ou pinceladas, diferentes, em outra variante do naturalismo.</a:t>
            </a:r>
          </a:p>
          <a:p>
            <a:pPr algn="just"/>
            <a:r>
              <a:rPr lang="pt-BR" sz="1200" dirty="0" smtClean="0">
                <a:solidFill>
                  <a:schemeClr val="bg1">
                    <a:lumMod val="65000"/>
                  </a:schemeClr>
                </a:solidFill>
              </a:rPr>
              <a:t>Com esta descrição, indico a observação do estilo, ou tipo, de pinceladas.</a:t>
            </a:r>
            <a:endParaRPr lang="pt-BR" sz="1200" dirty="0">
              <a:solidFill>
                <a:srgbClr val="FF0000"/>
              </a:solidFill>
            </a:endParaRPr>
          </a:p>
        </p:txBody>
      </p:sp>
      <p:sp>
        <p:nvSpPr>
          <p:cNvPr id="5" name="CaixaDeTexto 4"/>
          <p:cNvSpPr txBox="1"/>
          <p:nvPr/>
        </p:nvSpPr>
        <p:spPr>
          <a:xfrm>
            <a:off x="0" y="0"/>
            <a:ext cx="9144000" cy="307777"/>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TIPOS E DIREÇÕES DAS PINCELADAS - 4</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432048" y="6021288"/>
            <a:ext cx="4211960" cy="769441"/>
          </a:xfrm>
          <a:prstGeom prst="rect">
            <a:avLst/>
          </a:prstGeom>
        </p:spPr>
        <p:txBody>
          <a:bodyPr wrap="square">
            <a:spAutoFit/>
          </a:bodyPr>
          <a:lstStyle/>
          <a:p>
            <a:pPr algn="ctr"/>
            <a:r>
              <a:rPr lang="en-GB" sz="1100" dirty="0" smtClean="0">
                <a:solidFill>
                  <a:schemeClr val="bg1">
                    <a:lumMod val="65000"/>
                  </a:schemeClr>
                </a:solidFill>
              </a:rPr>
              <a:t>Pierre-</a:t>
            </a:r>
            <a:r>
              <a:rPr lang="en-GB" sz="1100" dirty="0" err="1" smtClean="0">
                <a:solidFill>
                  <a:schemeClr val="bg1">
                    <a:lumMod val="65000"/>
                  </a:schemeClr>
                </a:solidFill>
              </a:rPr>
              <a:t>Auguste</a:t>
            </a:r>
            <a:r>
              <a:rPr lang="en-GB" sz="1100" dirty="0" smtClean="0">
                <a:solidFill>
                  <a:schemeClr val="bg1">
                    <a:lumMod val="65000"/>
                  </a:schemeClr>
                </a:solidFill>
              </a:rPr>
              <a:t> Renoir; </a:t>
            </a:r>
            <a:r>
              <a:rPr lang="en-GB" sz="1100" i="1" dirty="0" smtClean="0">
                <a:solidFill>
                  <a:schemeClr val="bg1">
                    <a:lumMod val="65000"/>
                  </a:schemeClr>
                </a:solidFill>
              </a:rPr>
              <a:t>A </a:t>
            </a:r>
            <a:r>
              <a:rPr lang="en-GB" sz="1100" i="1" dirty="0" err="1" smtClean="0">
                <a:solidFill>
                  <a:schemeClr val="bg1">
                    <a:lumMod val="65000"/>
                  </a:schemeClr>
                </a:solidFill>
              </a:rPr>
              <a:t>praça</a:t>
            </a:r>
            <a:r>
              <a:rPr lang="en-GB" sz="1100" i="1" dirty="0" smtClean="0">
                <a:solidFill>
                  <a:schemeClr val="bg1">
                    <a:lumMod val="65000"/>
                  </a:schemeClr>
                </a:solidFill>
              </a:rPr>
              <a:t> Clichy</a:t>
            </a:r>
            <a:r>
              <a:rPr lang="en-GB" sz="1100" dirty="0" smtClean="0">
                <a:solidFill>
                  <a:schemeClr val="bg1">
                    <a:lumMod val="65000"/>
                  </a:schemeClr>
                </a:solidFill>
              </a:rPr>
              <a:t>; </a:t>
            </a:r>
            <a:r>
              <a:rPr lang="en-GB" sz="1100" dirty="0" err="1" smtClean="0">
                <a:solidFill>
                  <a:schemeClr val="bg1">
                    <a:lumMod val="65000"/>
                  </a:schemeClr>
                </a:solidFill>
              </a:rPr>
              <a:t>França</a:t>
            </a:r>
            <a:r>
              <a:rPr lang="en-GB" sz="1100" dirty="0" smtClean="0">
                <a:solidFill>
                  <a:schemeClr val="bg1">
                    <a:lumMod val="65000"/>
                  </a:schemeClr>
                </a:solidFill>
              </a:rPr>
              <a:t>, c. 1880; </a:t>
            </a:r>
            <a:r>
              <a:rPr lang="en-GB" sz="1100" dirty="0" err="1" smtClean="0">
                <a:solidFill>
                  <a:schemeClr val="bg1">
                    <a:lumMod val="65000"/>
                  </a:schemeClr>
                </a:solidFill>
              </a:rPr>
              <a:t>ost</a:t>
            </a:r>
            <a:r>
              <a:rPr lang="en-GB" sz="1100" dirty="0" smtClean="0">
                <a:solidFill>
                  <a:schemeClr val="bg1">
                    <a:lumMod val="65000"/>
                  </a:schemeClr>
                </a:solidFill>
              </a:rPr>
              <a:t>; 65 x 54 cm</a:t>
            </a:r>
          </a:p>
          <a:p>
            <a:pPr algn="ctr"/>
            <a:r>
              <a:rPr lang="en-GB" sz="1100" dirty="0" err="1" smtClean="0">
                <a:solidFill>
                  <a:schemeClr val="bg1">
                    <a:lumMod val="65000"/>
                  </a:schemeClr>
                </a:solidFill>
              </a:rPr>
              <a:t>Museu</a:t>
            </a:r>
            <a:r>
              <a:rPr lang="en-GB" sz="1100" dirty="0" smtClean="0">
                <a:solidFill>
                  <a:schemeClr val="bg1">
                    <a:lumMod val="65000"/>
                  </a:schemeClr>
                </a:solidFill>
              </a:rPr>
              <a:t> Fitzwilliam; </a:t>
            </a:r>
            <a:r>
              <a:rPr lang="en-GB" sz="1100" dirty="0" err="1" smtClean="0">
                <a:solidFill>
                  <a:schemeClr val="bg1">
                    <a:lumMod val="65000"/>
                  </a:schemeClr>
                </a:solidFill>
              </a:rPr>
              <a:t>Universidade</a:t>
            </a:r>
            <a:r>
              <a:rPr lang="en-GB" sz="1100" dirty="0" smtClean="0">
                <a:solidFill>
                  <a:schemeClr val="bg1">
                    <a:lumMod val="65000"/>
                  </a:schemeClr>
                </a:solidFill>
              </a:rPr>
              <a:t> de Cambridge; RU</a:t>
            </a:r>
          </a:p>
          <a:p>
            <a:pPr algn="ctr"/>
            <a:r>
              <a:rPr lang="en-GB" sz="1100" dirty="0" smtClean="0">
                <a:solidFill>
                  <a:schemeClr val="bg1">
                    <a:lumMod val="65000"/>
                  </a:schemeClr>
                </a:solidFill>
              </a:rPr>
              <a:t>www.fitzmuseum.cam.ac.uk/opac/search/cataloguedetail.html?&amp;priref=2930&amp;_function_=xslt&amp;_limit_=50#1 : </a:t>
            </a:r>
            <a:r>
              <a:rPr lang="en-GB" sz="1100" dirty="0" err="1" smtClean="0">
                <a:solidFill>
                  <a:schemeClr val="bg1">
                    <a:lumMod val="65000"/>
                  </a:schemeClr>
                </a:solidFill>
              </a:rPr>
              <a:t>Acesso</a:t>
            </a:r>
            <a:r>
              <a:rPr lang="en-GB" sz="1100" dirty="0" smtClean="0">
                <a:solidFill>
                  <a:schemeClr val="bg1">
                    <a:lumMod val="65000"/>
                  </a:schemeClr>
                </a:solidFill>
              </a:rPr>
              <a:t> </a:t>
            </a:r>
            <a:r>
              <a:rPr lang="en-GB" sz="1100" dirty="0" err="1" smtClean="0">
                <a:solidFill>
                  <a:schemeClr val="bg1">
                    <a:lumMod val="65000"/>
                  </a:schemeClr>
                </a:solidFill>
              </a:rPr>
              <a:t>em</a:t>
            </a:r>
            <a:r>
              <a:rPr lang="en-GB" sz="1100" dirty="0" smtClean="0">
                <a:solidFill>
                  <a:schemeClr val="bg1">
                    <a:lumMod val="65000"/>
                  </a:schemeClr>
                </a:solidFill>
              </a:rPr>
              <a:t> 30.11.2010</a:t>
            </a:r>
            <a:endParaRPr lang="pt-BR" sz="1100" dirty="0">
              <a:solidFill>
                <a:schemeClr val="bg1">
                  <a:lumMod val="65000"/>
                </a:schemeClr>
              </a:solidFill>
            </a:endParaRPr>
          </a:p>
        </p:txBody>
      </p:sp>
      <p:pic>
        <p:nvPicPr>
          <p:cNvPr id="1026" name="Picture 2" descr="C:\Nós\Artistas\Renoir\1880 c. Renoir; La Place Clichy; ost; 65 x 54 cm; Fitzwilliam Museum; University of Cambridge; UK 2010.11.30 - Cópia.jpg"/>
          <p:cNvPicPr>
            <a:picLocks noChangeAspect="1" noChangeArrowheads="1"/>
          </p:cNvPicPr>
          <p:nvPr/>
        </p:nvPicPr>
        <p:blipFill>
          <a:blip r:embed="rId3" cstate="print"/>
          <a:srcRect/>
          <a:stretch>
            <a:fillRect/>
          </a:stretch>
        </p:blipFill>
        <p:spPr bwMode="auto">
          <a:xfrm>
            <a:off x="601692" y="1052736"/>
            <a:ext cx="3898300" cy="4680520"/>
          </a:xfrm>
          <a:prstGeom prst="rect">
            <a:avLst/>
          </a:prstGeom>
          <a:noFill/>
        </p:spPr>
      </p:pic>
      <p:sp>
        <p:nvSpPr>
          <p:cNvPr id="4" name="CaixaDeTexto 3"/>
          <p:cNvSpPr txBox="1"/>
          <p:nvPr/>
        </p:nvSpPr>
        <p:spPr>
          <a:xfrm>
            <a:off x="5940152" y="2381979"/>
            <a:ext cx="2160240" cy="1831271"/>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Pinceladas diferentes, sem acompanhar as diferenças dos objetos do tema, superando diversos aspectos naturalistas e clássicos e contribuindo para consolidar a autonomia da arte, o modernismo.</a:t>
            </a:r>
          </a:p>
          <a:p>
            <a:r>
              <a:rPr lang="pt-BR" sz="1200" dirty="0" smtClean="0">
                <a:solidFill>
                  <a:schemeClr val="bg1">
                    <a:lumMod val="65000"/>
                  </a:schemeClr>
                </a:solidFill>
              </a:rPr>
              <a:t>A obra de arte é cada vez menos um espelho do mundo.</a:t>
            </a:r>
            <a:endParaRPr lang="pt-BR" sz="1200" dirty="0">
              <a:solidFill>
                <a:schemeClr val="bg1">
                  <a:lumMod val="65000"/>
                </a:schemeClr>
              </a:solidFill>
            </a:endParaRPr>
          </a:p>
        </p:txBody>
      </p:sp>
      <p:sp>
        <p:nvSpPr>
          <p:cNvPr id="6" name="CaixaDeTexto 5"/>
          <p:cNvSpPr txBox="1"/>
          <p:nvPr/>
        </p:nvSpPr>
        <p:spPr>
          <a:xfrm>
            <a:off x="0" y="56818"/>
            <a:ext cx="9144000" cy="507831"/>
          </a:xfrm>
          <a:prstGeom prst="rect">
            <a:avLst/>
          </a:prstGeom>
          <a:noFill/>
        </p:spPr>
        <p:txBody>
          <a:bodyPr wrap="square" rtlCol="0">
            <a:spAutoFit/>
          </a:bodyPr>
          <a:lstStyle/>
          <a:p>
            <a:pPr lvl="0" algn="ctr"/>
            <a:r>
              <a:rPr lang="pt-BR" sz="1400" dirty="0" smtClean="0">
                <a:solidFill>
                  <a:schemeClr val="bg1">
                    <a:lumMod val="65000"/>
                  </a:schemeClr>
                </a:solidFill>
                <a:cs typeface="Times New Roman" pitchFamily="18" charset="0"/>
              </a:rPr>
              <a:t>TIPOS E DIREÇÕES DAS PINCELADAS - 5</a:t>
            </a:r>
          </a:p>
          <a:p>
            <a:pPr algn="ctr"/>
            <a:r>
              <a:rPr lang="pt-BR" sz="1300" dirty="0" smtClean="0">
                <a:solidFill>
                  <a:schemeClr val="bg1">
                    <a:lumMod val="65000"/>
                  </a:schemeClr>
                </a:solidFill>
              </a:rPr>
              <a:t>a caminho da real liberdade para a produção artística</a:t>
            </a:r>
            <a:endParaRPr lang="pt-BR" sz="13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Nós\Artistas\Manet, Édouard 1832-1883\1864 Manet; Barco a vapor deixa Bolonha; óleo sobre tela; 73,6 x 92,6 cm; Instituto de Arte de Chicago.jpg"/>
          <p:cNvPicPr>
            <a:picLocks noChangeAspect="1" noChangeArrowheads="1"/>
          </p:cNvPicPr>
          <p:nvPr/>
        </p:nvPicPr>
        <p:blipFill>
          <a:blip r:embed="rId3" cstate="print"/>
          <a:srcRect/>
          <a:stretch>
            <a:fillRect/>
          </a:stretch>
        </p:blipFill>
        <p:spPr bwMode="auto">
          <a:xfrm>
            <a:off x="179512" y="1988840"/>
            <a:ext cx="4752528" cy="3750042"/>
          </a:xfrm>
          <a:prstGeom prst="rect">
            <a:avLst/>
          </a:prstGeom>
          <a:noFill/>
        </p:spPr>
      </p:pic>
      <p:sp>
        <p:nvSpPr>
          <p:cNvPr id="4" name="CaixaDeTexto 3"/>
          <p:cNvSpPr txBox="1"/>
          <p:nvPr/>
        </p:nvSpPr>
        <p:spPr>
          <a:xfrm>
            <a:off x="0" y="6164287"/>
            <a:ext cx="5004048" cy="577081"/>
          </a:xfrm>
          <a:prstGeom prst="rect">
            <a:avLst/>
          </a:prstGeom>
          <a:noFill/>
        </p:spPr>
        <p:txBody>
          <a:bodyPr wrap="square" rtlCol="0">
            <a:spAutoFit/>
          </a:bodyPr>
          <a:lstStyle/>
          <a:p>
            <a:pPr algn="ctr"/>
            <a:r>
              <a:rPr lang="pt-BR" sz="1050" dirty="0" err="1" smtClean="0">
                <a:solidFill>
                  <a:schemeClr val="bg1">
                    <a:lumMod val="65000"/>
                  </a:schemeClr>
                </a:solidFill>
              </a:rPr>
              <a:t>Édouard</a:t>
            </a:r>
            <a:r>
              <a:rPr lang="pt-BR" sz="1050" dirty="0" smtClean="0">
                <a:solidFill>
                  <a:schemeClr val="bg1">
                    <a:lumMod val="65000"/>
                  </a:schemeClr>
                </a:solidFill>
              </a:rPr>
              <a:t> Manet; </a:t>
            </a:r>
            <a:r>
              <a:rPr lang="pt-BR" sz="1050" i="1" dirty="0" smtClean="0">
                <a:solidFill>
                  <a:schemeClr val="bg1">
                    <a:lumMod val="65000"/>
                  </a:schemeClr>
                </a:solidFill>
              </a:rPr>
              <a:t>Barco a vapor deixa Bolonha</a:t>
            </a:r>
            <a:r>
              <a:rPr lang="pt-BR" sz="1050" dirty="0" smtClean="0">
                <a:solidFill>
                  <a:schemeClr val="bg1">
                    <a:lumMod val="65000"/>
                  </a:schemeClr>
                </a:solidFill>
              </a:rPr>
              <a:t>; 1864; ost; 73,6 x 92,6 cm</a:t>
            </a:r>
          </a:p>
          <a:p>
            <a:pPr algn="ctr"/>
            <a:r>
              <a:rPr lang="pt-BR" sz="1050" dirty="0" smtClean="0">
                <a:solidFill>
                  <a:schemeClr val="bg1">
                    <a:lumMod val="65000"/>
                  </a:schemeClr>
                </a:solidFill>
              </a:rPr>
              <a:t>Instituto de Arte de Chicago; </a:t>
            </a:r>
            <a:r>
              <a:rPr lang="pt-BR" sz="1050" dirty="0" err="1" smtClean="0">
                <a:solidFill>
                  <a:schemeClr val="bg1">
                    <a:lumMod val="65000"/>
                  </a:schemeClr>
                </a:solidFill>
              </a:rPr>
              <a:t>Illinois</a:t>
            </a:r>
            <a:r>
              <a:rPr lang="pt-BR" sz="1050" dirty="0" smtClean="0">
                <a:solidFill>
                  <a:schemeClr val="bg1">
                    <a:lumMod val="65000"/>
                  </a:schemeClr>
                </a:solidFill>
              </a:rPr>
              <a:t>; EUA</a:t>
            </a:r>
          </a:p>
          <a:p>
            <a:pPr algn="ctr"/>
            <a:r>
              <a:rPr lang="pt-BR" sz="1050" dirty="0" smtClean="0">
                <a:solidFill>
                  <a:schemeClr val="bg1">
                    <a:lumMod val="65000"/>
                  </a:schemeClr>
                </a:solidFill>
              </a:rPr>
              <a:t>www.artic.edu/artexplorer/search.</a:t>
            </a:r>
            <a:r>
              <a:rPr lang="pt-BR" sz="1050" dirty="0" err="1" smtClean="0">
                <a:solidFill>
                  <a:schemeClr val="bg1">
                    <a:lumMod val="65000"/>
                  </a:schemeClr>
                </a:solidFill>
              </a:rPr>
              <a:t>php</a:t>
            </a:r>
            <a:r>
              <a:rPr lang="pt-BR" sz="1050" dirty="0" smtClean="0">
                <a:solidFill>
                  <a:schemeClr val="bg1">
                    <a:lumMod val="65000"/>
                  </a:schemeClr>
                </a:solidFill>
              </a:rPr>
              <a:t>?</a:t>
            </a:r>
            <a:r>
              <a:rPr lang="pt-BR" sz="1050" dirty="0" err="1" smtClean="0">
                <a:solidFill>
                  <a:schemeClr val="bg1">
                    <a:lumMod val="65000"/>
                  </a:schemeClr>
                </a:solidFill>
              </a:rPr>
              <a:t>artistname</a:t>
            </a:r>
            <a:r>
              <a:rPr lang="pt-BR" sz="1050" dirty="0" smtClean="0">
                <a:solidFill>
                  <a:schemeClr val="bg1">
                    <a:lumMod val="65000"/>
                  </a:schemeClr>
                </a:solidFill>
              </a:rPr>
              <a:t>=35577&amp;</a:t>
            </a:r>
            <a:r>
              <a:rPr lang="pt-BR" sz="1050" dirty="0" err="1" smtClean="0">
                <a:solidFill>
                  <a:schemeClr val="bg1">
                    <a:lumMod val="65000"/>
                  </a:schemeClr>
                </a:solidFill>
              </a:rPr>
              <a:t>tab</a:t>
            </a:r>
            <a:r>
              <a:rPr lang="pt-BR" sz="1050" dirty="0" smtClean="0">
                <a:solidFill>
                  <a:schemeClr val="bg1">
                    <a:lumMod val="65000"/>
                  </a:schemeClr>
                </a:solidFill>
              </a:rPr>
              <a:t>=1&amp;</a:t>
            </a:r>
            <a:r>
              <a:rPr lang="pt-BR" sz="1050" dirty="0" err="1" smtClean="0">
                <a:solidFill>
                  <a:schemeClr val="bg1">
                    <a:lumMod val="65000"/>
                  </a:schemeClr>
                </a:solidFill>
              </a:rPr>
              <a:t>just</a:t>
            </a:r>
            <a:r>
              <a:rPr lang="pt-BR" sz="1050" dirty="0" smtClean="0">
                <a:solidFill>
                  <a:schemeClr val="bg1">
                    <a:lumMod val="65000"/>
                  </a:schemeClr>
                </a:solidFill>
              </a:rPr>
              <a:t>=8 : 04.08.2008</a:t>
            </a:r>
            <a:endParaRPr lang="pt-BR" sz="1050" dirty="0">
              <a:solidFill>
                <a:schemeClr val="bg1">
                  <a:lumMod val="65000"/>
                </a:schemeClr>
              </a:solidFill>
            </a:endParaRPr>
          </a:p>
        </p:txBody>
      </p:sp>
      <p:sp>
        <p:nvSpPr>
          <p:cNvPr id="7" name="CaixaDeTexto 6"/>
          <p:cNvSpPr txBox="1"/>
          <p:nvPr/>
        </p:nvSpPr>
        <p:spPr>
          <a:xfrm>
            <a:off x="0" y="24879"/>
            <a:ext cx="9144000" cy="307777"/>
          </a:xfrm>
          <a:prstGeom prst="rect">
            <a:avLst/>
          </a:prstGeom>
          <a:noFill/>
        </p:spPr>
        <p:txBody>
          <a:bodyPr wrap="square" rtlCol="0">
            <a:spAutoFit/>
          </a:bodyPr>
          <a:lstStyle/>
          <a:p>
            <a:pPr algn="ctr"/>
            <a:r>
              <a:rPr lang="pt-BR" sz="1400" dirty="0" smtClean="0">
                <a:solidFill>
                  <a:schemeClr val="bg1">
                    <a:lumMod val="65000"/>
                  </a:schemeClr>
                </a:solidFill>
              </a:rPr>
              <a:t>TODA DESCRIÇÃO É UMA ORGANIZAÇÃO DA VISUALIZAÇÃO DA IMAGEM - 1</a:t>
            </a:r>
            <a:endParaRPr lang="pt-BR" sz="1400" dirty="0">
              <a:solidFill>
                <a:schemeClr val="bg1">
                  <a:lumMod val="65000"/>
                </a:schemeClr>
              </a:solidFill>
            </a:endParaRPr>
          </a:p>
        </p:txBody>
      </p:sp>
      <p:sp>
        <p:nvSpPr>
          <p:cNvPr id="5" name="CaixaDeTexto 4"/>
          <p:cNvSpPr txBox="1"/>
          <p:nvPr/>
        </p:nvSpPr>
        <p:spPr>
          <a:xfrm>
            <a:off x="5148064" y="1556793"/>
            <a:ext cx="3924000" cy="5186035"/>
          </a:xfrm>
          <a:prstGeom prst="rect">
            <a:avLst/>
          </a:prstGeom>
          <a:noFill/>
        </p:spPr>
        <p:txBody>
          <a:bodyPr wrap="square" rtlCol="0">
            <a:spAutoFit/>
          </a:bodyPr>
          <a:lstStyle/>
          <a:p>
            <a:pPr algn="just">
              <a:spcAft>
                <a:spcPts val="600"/>
              </a:spcAft>
            </a:pPr>
            <a:r>
              <a:rPr lang="pt-BR" sz="1200" dirty="0" smtClean="0">
                <a:solidFill>
                  <a:schemeClr val="bg1">
                    <a:lumMod val="65000"/>
                  </a:schemeClr>
                </a:solidFill>
              </a:rPr>
              <a:t>Descrições de imagens, mais que apresentá-las, representam a ideologia de quem as descreve e vê-las (mesmo que seja por meio de reproduções fotográficas - </a:t>
            </a:r>
            <a:r>
              <a:rPr lang="pt-BR" sz="1000" dirty="0" smtClean="0">
                <a:solidFill>
                  <a:schemeClr val="bg1">
                    <a:lumMod val="65000"/>
                  </a:schemeClr>
                </a:solidFill>
              </a:rPr>
              <a:t>GOLINO, William. “Reproduções fotográficas de pinturas”. In.  </a:t>
            </a:r>
            <a:r>
              <a:rPr lang="pt-BR" sz="1000" i="1" dirty="0" smtClean="0">
                <a:solidFill>
                  <a:schemeClr val="bg1">
                    <a:lumMod val="65000"/>
                  </a:schemeClr>
                </a:solidFill>
              </a:rPr>
              <a:t>Revista Brasileira de História &amp; Ciências Sociais</a:t>
            </a:r>
            <a:r>
              <a:rPr lang="pt-BR" sz="1000" dirty="0" smtClean="0">
                <a:solidFill>
                  <a:schemeClr val="bg1">
                    <a:lumMod val="65000"/>
                  </a:schemeClr>
                </a:solidFill>
              </a:rPr>
              <a:t>. Volume 1 - Número 2 - Dezembro de 2009. www.rbhcs.com</a:t>
            </a:r>
            <a:r>
              <a:rPr lang="pt-BR" sz="1200" dirty="0" smtClean="0">
                <a:solidFill>
                  <a:schemeClr val="bg1">
                    <a:lumMod val="65000"/>
                  </a:schemeClr>
                </a:solidFill>
              </a:rPr>
              <a:t>) mostra claramente que a linguagem é uma tentativa de aproximação da obra, porque </a:t>
            </a:r>
          </a:p>
          <a:p>
            <a:pPr algn="just">
              <a:spcAft>
                <a:spcPts val="600"/>
              </a:spcAft>
            </a:pPr>
            <a:r>
              <a:rPr lang="pt-BR" sz="1200" dirty="0" smtClean="0">
                <a:solidFill>
                  <a:schemeClr val="bg1">
                    <a:lumMod val="65000"/>
                  </a:schemeClr>
                </a:solidFill>
              </a:rPr>
              <a:t>"[...] a natureza da linguagem ou </a:t>
            </a:r>
            <a:r>
              <a:rPr lang="pt-BR" sz="1200" dirty="0" err="1" smtClean="0">
                <a:solidFill>
                  <a:schemeClr val="bg1">
                    <a:lumMod val="65000"/>
                  </a:schemeClr>
                </a:solidFill>
              </a:rPr>
              <a:t>conceitualização</a:t>
            </a:r>
            <a:r>
              <a:rPr lang="pt-BR" sz="1200" dirty="0" smtClean="0">
                <a:solidFill>
                  <a:schemeClr val="bg1">
                    <a:lumMod val="65000"/>
                  </a:schemeClr>
                </a:solidFill>
              </a:rPr>
              <a:t> em série significa que a descrição é menos uma representação do quadro, ou mesmo uma representação da visão do quadro, do que uma representação do pensamento sobre o que foi visto nele. Colocando de outro modo, nós direcionamos uma relação entre quadro e conceitos”. </a:t>
            </a:r>
          </a:p>
          <a:p>
            <a:pPr algn="just"/>
            <a:r>
              <a:rPr lang="pt-BR" sz="1200" dirty="0" smtClean="0">
                <a:solidFill>
                  <a:schemeClr val="bg1">
                    <a:lumMod val="65000"/>
                  </a:schemeClr>
                </a:solidFill>
              </a:rPr>
              <a:t>“De fato, a linguagem não é muito bem equipada para oferecer uma anotação de um quadro particular [ou de qualquer imagem]. Ela é uma ferramenta generalizante. Além disto, o repertório de conceitos que ela oferece para a descrição de uma superfície plana, composta por formas e cores sutilmente diferenciadas e ordenadas, é rude e vago. Ainda, há, pelo menos, um embaraço em lidar com um campo disponível simultaneamente ― do qual um quadro faz parte ―, com um meio tão temporalmente linear quanto a linguagem: por exemplo, é difícil evitar reordenações tendenciosas do quadro pela simples menção de uma coisa antes da outra.”</a:t>
            </a:r>
          </a:p>
          <a:p>
            <a:pPr algn="r">
              <a:spcBef>
                <a:spcPts val="600"/>
              </a:spcBef>
            </a:pPr>
            <a:r>
              <a:rPr lang="en-US" sz="1000" dirty="0" smtClean="0">
                <a:solidFill>
                  <a:schemeClr val="bg1">
                    <a:lumMod val="65000"/>
                  </a:schemeClr>
                </a:solidFill>
              </a:rPr>
              <a:t>BAXANDALL, Michael. </a:t>
            </a:r>
            <a:r>
              <a:rPr lang="en-US" sz="1000" i="1" dirty="0" smtClean="0">
                <a:solidFill>
                  <a:schemeClr val="bg1">
                    <a:lumMod val="65000"/>
                  </a:schemeClr>
                </a:solidFill>
              </a:rPr>
              <a:t>Patterns of intention: on the historical explanation of pictures</a:t>
            </a:r>
            <a:r>
              <a:rPr lang="en-US" sz="1000" dirty="0" smtClean="0">
                <a:solidFill>
                  <a:schemeClr val="bg1">
                    <a:lumMod val="65000"/>
                  </a:schemeClr>
                </a:solidFill>
              </a:rPr>
              <a:t>. </a:t>
            </a:r>
            <a:r>
              <a:rPr lang="fr-FR" sz="1000" dirty="0" smtClean="0">
                <a:solidFill>
                  <a:schemeClr val="bg1">
                    <a:lumMod val="65000"/>
                  </a:schemeClr>
                </a:solidFill>
              </a:rPr>
              <a:t>New Haven and London: Yale Univesity Press, 1985. p 11 e 3.</a:t>
            </a:r>
            <a:endParaRPr lang="pt-BR" sz="1000" dirty="0" smtClean="0">
              <a:solidFill>
                <a:schemeClr val="bg1">
                  <a:lumMod val="65000"/>
                </a:schemeClr>
              </a:solidFill>
            </a:endParaRPr>
          </a:p>
        </p:txBody>
      </p:sp>
      <p:sp>
        <p:nvSpPr>
          <p:cNvPr id="6" name="CaixaDeTexto 5"/>
          <p:cNvSpPr txBox="1"/>
          <p:nvPr/>
        </p:nvSpPr>
        <p:spPr>
          <a:xfrm>
            <a:off x="0" y="356463"/>
            <a:ext cx="9144000" cy="1200329"/>
          </a:xfrm>
          <a:prstGeom prst="rect">
            <a:avLst/>
          </a:prstGeom>
          <a:noFill/>
        </p:spPr>
        <p:txBody>
          <a:bodyPr wrap="square" rtlCol="0">
            <a:spAutoFit/>
          </a:bodyPr>
          <a:lstStyle/>
          <a:p>
            <a:r>
              <a:rPr lang="pt-BR" sz="1200" dirty="0" smtClean="0">
                <a:solidFill>
                  <a:schemeClr val="bg1">
                    <a:lumMod val="65000"/>
                  </a:schemeClr>
                </a:solidFill>
              </a:rPr>
              <a:t>A imagem é irredutível, não pode ser transformada em outro objeto ou submetida aos parâmetros, instrumentos e modos de análise usados em áreas não imagéticas. A redução ocorre quando, diante da falta de perspectivas e soluções para os problemas imagéticos, é realizado um desvio para ciências e enunciados de outras áreas, acreditando que são mais eficientes e capazes de elucidar problemas específicos das imagens. Um exemplo de reducionismo da imagem é a textualização da vida, baseada em um conjunto de regras advindo da noção de correção atribuída à gramática e da exatidão das palavras, submetendo as imagens a temas e afirmando que existem para serem lidas, neste sentido, fala-se em linguagem fotográfica, sintaxe estilística do desenho, gramática pictórica, etc.</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Nós\Artistas\Manet, Édouard 1832-1883\1864 Manet; Barco a vapor deixa Bolonha; óleo sobre tela; 73,6 x 92,6 cm; Instituto de Arte de Chicago; 2008.08.04.jpg"/>
          <p:cNvPicPr>
            <a:picLocks noChangeAspect="1" noChangeArrowheads="1"/>
          </p:cNvPicPr>
          <p:nvPr/>
        </p:nvPicPr>
        <p:blipFill>
          <a:blip r:embed="rId3" cstate="print"/>
          <a:srcRect/>
          <a:stretch>
            <a:fillRect/>
          </a:stretch>
        </p:blipFill>
        <p:spPr bwMode="auto">
          <a:xfrm>
            <a:off x="4932040" y="3240000"/>
            <a:ext cx="4047419" cy="3193668"/>
          </a:xfrm>
          <a:prstGeom prst="rect">
            <a:avLst/>
          </a:prstGeom>
          <a:noFill/>
        </p:spPr>
      </p:pic>
      <p:sp>
        <p:nvSpPr>
          <p:cNvPr id="10" name="CaixaDeTexto 9"/>
          <p:cNvSpPr txBox="1"/>
          <p:nvPr/>
        </p:nvSpPr>
        <p:spPr>
          <a:xfrm>
            <a:off x="7416000" y="1916832"/>
            <a:ext cx="716286" cy="369332"/>
          </a:xfrm>
          <a:prstGeom prst="rect">
            <a:avLst/>
          </a:prstGeom>
          <a:noFill/>
        </p:spPr>
        <p:txBody>
          <a:bodyPr wrap="none" rtlCol="0">
            <a:spAutoFit/>
          </a:bodyPr>
          <a:lstStyle/>
          <a:p>
            <a:r>
              <a:rPr lang="pt-BR" dirty="0" smtClean="0">
                <a:solidFill>
                  <a:srgbClr val="85D1A7"/>
                </a:solidFill>
              </a:rPr>
              <a:t>verde</a:t>
            </a:r>
            <a:endParaRPr lang="pt-BR" dirty="0">
              <a:solidFill>
                <a:srgbClr val="85D1A7"/>
              </a:solidFill>
            </a:endParaRPr>
          </a:p>
        </p:txBody>
      </p:sp>
      <p:sp>
        <p:nvSpPr>
          <p:cNvPr id="11" name="CaixaDeTexto 10"/>
          <p:cNvSpPr txBox="1"/>
          <p:nvPr/>
        </p:nvSpPr>
        <p:spPr>
          <a:xfrm>
            <a:off x="6948264" y="1916832"/>
            <a:ext cx="580993" cy="384721"/>
          </a:xfrm>
          <a:prstGeom prst="rect">
            <a:avLst/>
          </a:prstGeom>
          <a:noFill/>
        </p:spPr>
        <p:txBody>
          <a:bodyPr wrap="none" rtlCol="0">
            <a:spAutoFit/>
          </a:bodyPr>
          <a:lstStyle/>
          <a:p>
            <a:r>
              <a:rPr lang="pt-BR" sz="1900" dirty="0" smtClean="0">
                <a:solidFill>
                  <a:srgbClr val="44B5D4"/>
                </a:solidFill>
              </a:rPr>
              <a:t>azul</a:t>
            </a:r>
            <a:endParaRPr lang="pt-BR" sz="1900" dirty="0">
              <a:solidFill>
                <a:srgbClr val="44B5D4"/>
              </a:solidFill>
            </a:endParaRPr>
          </a:p>
        </p:txBody>
      </p:sp>
      <p:sp>
        <p:nvSpPr>
          <p:cNvPr id="12" name="CaixaDeTexto 11"/>
          <p:cNvSpPr txBox="1"/>
          <p:nvPr/>
        </p:nvSpPr>
        <p:spPr>
          <a:xfrm>
            <a:off x="6930000" y="1962000"/>
            <a:ext cx="959750" cy="307777"/>
          </a:xfrm>
          <a:prstGeom prst="rect">
            <a:avLst/>
          </a:prstGeom>
          <a:noFill/>
        </p:spPr>
        <p:txBody>
          <a:bodyPr wrap="none" rtlCol="0">
            <a:spAutoFit/>
          </a:bodyPr>
          <a:lstStyle/>
          <a:p>
            <a:r>
              <a:rPr lang="pt-BR" sz="1400" dirty="0" smtClean="0">
                <a:solidFill>
                  <a:srgbClr val="B9D583"/>
                </a:solidFill>
              </a:rPr>
              <a:t>amarelada</a:t>
            </a:r>
            <a:endParaRPr lang="pt-BR" sz="1400" dirty="0">
              <a:solidFill>
                <a:srgbClr val="B9D583"/>
              </a:solidFill>
            </a:endParaRPr>
          </a:p>
        </p:txBody>
      </p:sp>
      <p:sp>
        <p:nvSpPr>
          <p:cNvPr id="13" name="CaixaDeTexto 12"/>
          <p:cNvSpPr txBox="1"/>
          <p:nvPr/>
        </p:nvSpPr>
        <p:spPr>
          <a:xfrm>
            <a:off x="7185911" y="1916832"/>
            <a:ext cx="914481" cy="369332"/>
          </a:xfrm>
          <a:prstGeom prst="rect">
            <a:avLst/>
          </a:prstGeom>
          <a:noFill/>
        </p:spPr>
        <p:txBody>
          <a:bodyPr wrap="none" rtlCol="0">
            <a:spAutoFit/>
          </a:bodyPr>
          <a:lstStyle/>
          <a:p>
            <a:r>
              <a:rPr lang="pt-BR" dirty="0" smtClean="0">
                <a:solidFill>
                  <a:srgbClr val="61C7AF"/>
                </a:solidFill>
              </a:rPr>
              <a:t>azulada</a:t>
            </a:r>
            <a:endParaRPr lang="pt-BR" dirty="0">
              <a:solidFill>
                <a:srgbClr val="61C7AF"/>
              </a:solidFill>
            </a:endParaRPr>
          </a:p>
        </p:txBody>
      </p:sp>
      <p:sp>
        <p:nvSpPr>
          <p:cNvPr id="14" name="CaixaDeTexto 13"/>
          <p:cNvSpPr txBox="1"/>
          <p:nvPr/>
        </p:nvSpPr>
        <p:spPr>
          <a:xfrm>
            <a:off x="6948264" y="1916832"/>
            <a:ext cx="1197444" cy="353943"/>
          </a:xfrm>
          <a:prstGeom prst="rect">
            <a:avLst/>
          </a:prstGeom>
          <a:noFill/>
        </p:spPr>
        <p:txBody>
          <a:bodyPr wrap="none" rtlCol="0">
            <a:spAutoFit/>
          </a:bodyPr>
          <a:lstStyle/>
          <a:p>
            <a:r>
              <a:rPr lang="pt-BR" sz="1700" dirty="0" smtClean="0">
                <a:solidFill>
                  <a:srgbClr val="34CCC8"/>
                </a:solidFill>
              </a:rPr>
              <a:t>esverdeada</a:t>
            </a:r>
            <a:endParaRPr lang="pt-BR" sz="1700" dirty="0">
              <a:solidFill>
                <a:srgbClr val="34CCC8"/>
              </a:solidFill>
            </a:endParaRPr>
          </a:p>
        </p:txBody>
      </p:sp>
      <p:sp>
        <p:nvSpPr>
          <p:cNvPr id="15" name="CaixaDeTexto 14"/>
          <p:cNvSpPr txBox="1"/>
          <p:nvPr/>
        </p:nvSpPr>
        <p:spPr>
          <a:xfrm>
            <a:off x="6948264" y="1962000"/>
            <a:ext cx="1185324" cy="307777"/>
          </a:xfrm>
          <a:prstGeom prst="rect">
            <a:avLst/>
          </a:prstGeom>
          <a:noFill/>
        </p:spPr>
        <p:txBody>
          <a:bodyPr wrap="none" rtlCol="0">
            <a:spAutoFit/>
          </a:bodyPr>
          <a:lstStyle/>
          <a:p>
            <a:r>
              <a:rPr lang="pt-BR" sz="1400" dirty="0" smtClean="0">
                <a:solidFill>
                  <a:srgbClr val="376515"/>
                </a:solidFill>
              </a:rPr>
              <a:t>transparência</a:t>
            </a:r>
            <a:endParaRPr lang="pt-BR" sz="1400" dirty="0">
              <a:solidFill>
                <a:srgbClr val="376515"/>
              </a:solidFill>
            </a:endParaRPr>
          </a:p>
        </p:txBody>
      </p:sp>
      <p:sp>
        <p:nvSpPr>
          <p:cNvPr id="18" name="CaixaDeTexto 17"/>
          <p:cNvSpPr txBox="1"/>
          <p:nvPr/>
        </p:nvSpPr>
        <p:spPr>
          <a:xfrm>
            <a:off x="0" y="96887"/>
            <a:ext cx="9144000" cy="307777"/>
          </a:xfrm>
          <a:prstGeom prst="rect">
            <a:avLst/>
          </a:prstGeom>
          <a:noFill/>
        </p:spPr>
        <p:txBody>
          <a:bodyPr wrap="square" rtlCol="0">
            <a:spAutoFit/>
          </a:bodyPr>
          <a:lstStyle/>
          <a:p>
            <a:pPr algn="ctr"/>
            <a:r>
              <a:rPr lang="pt-BR" sz="1400" dirty="0" smtClean="0">
                <a:solidFill>
                  <a:schemeClr val="bg1">
                    <a:lumMod val="65000"/>
                  </a:schemeClr>
                </a:solidFill>
              </a:rPr>
              <a:t>TODA DESCRIÇÃO É UMA ORGANIZAÇÃO DA VISUALIZAÇÃO DA IMAGEM - 2</a:t>
            </a:r>
            <a:endParaRPr lang="pt-BR" sz="1400" dirty="0">
              <a:solidFill>
                <a:schemeClr val="bg1">
                  <a:lumMod val="65000"/>
                </a:schemeClr>
              </a:solidFill>
            </a:endParaRPr>
          </a:p>
        </p:txBody>
      </p:sp>
      <p:sp>
        <p:nvSpPr>
          <p:cNvPr id="19" name="CaixaDeTexto 18"/>
          <p:cNvSpPr txBox="1"/>
          <p:nvPr/>
        </p:nvSpPr>
        <p:spPr>
          <a:xfrm>
            <a:off x="107504" y="555059"/>
            <a:ext cx="6408712" cy="6186309"/>
          </a:xfrm>
          <a:prstGeom prst="rect">
            <a:avLst/>
          </a:prstGeom>
          <a:noFill/>
        </p:spPr>
        <p:txBody>
          <a:bodyPr wrap="square" rtlCol="0">
            <a:spAutoFit/>
          </a:bodyPr>
          <a:lstStyle/>
          <a:p>
            <a:r>
              <a:rPr lang="pt-BR" sz="1200" dirty="0" smtClean="0">
                <a:solidFill>
                  <a:schemeClr val="bg1">
                    <a:lumMod val="65000"/>
                  </a:schemeClr>
                </a:solidFill>
              </a:rPr>
              <a:t>Quando </a:t>
            </a:r>
            <a:r>
              <a:rPr lang="pt-BR" sz="1200" dirty="0" err="1" smtClean="0">
                <a:solidFill>
                  <a:schemeClr val="bg1">
                    <a:lumMod val="65000"/>
                  </a:schemeClr>
                </a:solidFill>
              </a:rPr>
              <a:t>Baxandall</a:t>
            </a:r>
            <a:r>
              <a:rPr lang="pt-BR" sz="1200" dirty="0" smtClean="0">
                <a:solidFill>
                  <a:schemeClr val="bg1">
                    <a:lumMod val="65000"/>
                  </a:schemeClr>
                </a:solidFill>
              </a:rPr>
              <a:t> destacou a diferença estrutural existente entre a síntese e simultaneidade imagéticas e a generalização e linearidade temporal da linguagem, deixou claro que vemos todos os elementos da imagem simultaneamente e a linguagem faz uma decomposição temporalmente linear, permitindo dizer que vemos, por exemplo, uma representação de água com as cores azul esverdeada, verde amarelada, branca azulada, com transparências, etc., mas estes elementos não estão na imagem nesta ou em qualquer outra ordem. Do mesmo modo, não é possível falar ou escrever estas palavras ao mesmo tempo e nem com as características formais presentes na pintura (veja ao lado, uma sobre a outra, ocupando praticamente o mesmo espaço, que poderia significar o mesmo tempo de fala). A palavra cor não possui qualquer cor, tanto do ponto de vista lingüístico, quanto fonético; por outro lado, a linguagem apresenta suas especificidades, inexistentes na imagem, por exemplo, entonação, duração, tonalidade e volume sonoros. (Somente na linguagem escrita é possível caracterizar imageticamente as palavras, mas isto é apenas uma aplicação dos recursos imagéticos em sua apresentação gráfica, servindo para acentuar ou atenuar a exposição ou implementação dos interesses de quem as utiliza, por causa de uma série de associações e convenções icônicas historicamente consolidadas).</a:t>
            </a:r>
          </a:p>
          <a:p>
            <a:r>
              <a:rPr lang="pt-BR" sz="1200" dirty="0" smtClean="0">
                <a:solidFill>
                  <a:schemeClr val="bg1">
                    <a:lumMod val="65000"/>
                  </a:schemeClr>
                </a:solidFill>
              </a:rPr>
              <a:t>Qualquer narrativa sobre a imagem não esclarece sua particularidade e indic</a:t>
            </a:r>
            <a:r>
              <a:rPr lang="pt-BR" sz="1200" dirty="0" smtClean="0">
                <a:solidFill>
                  <a:schemeClr val="bg1"/>
                </a:solidFill>
              </a:rPr>
              <a:t>a o que deve ser visto e </a:t>
            </a:r>
            <a:r>
              <a:rPr lang="pt-BR" sz="1200" dirty="0" smtClean="0">
                <a:solidFill>
                  <a:schemeClr val="bg1">
                    <a:lumMod val="65000"/>
                  </a:schemeClr>
                </a:solidFill>
              </a:rPr>
              <a:t>como ver:</a:t>
            </a:r>
          </a:p>
          <a:p>
            <a:pPr lvl="0"/>
            <a:r>
              <a:rPr lang="pt-BR" sz="1200" dirty="0" smtClean="0">
                <a:solidFill>
                  <a:schemeClr val="bg1">
                    <a:lumMod val="65000"/>
                  </a:schemeClr>
                </a:solidFill>
              </a:rPr>
              <a:t>- o título </a:t>
            </a:r>
            <a:r>
              <a:rPr lang="pt-BR" sz="1200" i="1" dirty="0" smtClean="0">
                <a:solidFill>
                  <a:schemeClr val="bg1">
                    <a:lumMod val="65000"/>
                  </a:schemeClr>
                </a:solidFill>
              </a:rPr>
              <a:t>Barco a vapor deixando Bolonha</a:t>
            </a:r>
            <a:r>
              <a:rPr lang="pt-BR" sz="1200" dirty="0" smtClean="0">
                <a:solidFill>
                  <a:schemeClr val="bg1">
                    <a:lumMod val="65000"/>
                  </a:schemeClr>
                </a:solidFill>
              </a:rPr>
              <a:t> diz para vermos um barco, um mo</a:t>
            </a:r>
            <a:r>
              <a:rPr lang="pt-BR" sz="1200" dirty="0" smtClean="0">
                <a:solidFill>
                  <a:schemeClr val="bg1"/>
                </a:solidFill>
              </a:rPr>
              <a:t>vimento e um lugar </a:t>
            </a:r>
            <a:r>
              <a:rPr lang="pt-BR" sz="1200" dirty="0" smtClean="0">
                <a:solidFill>
                  <a:schemeClr val="bg1">
                    <a:lumMod val="65000"/>
                  </a:schemeClr>
                </a:solidFill>
              </a:rPr>
              <a:t>específicos, praticamente deixando de lado a obra e pensando no tema, por </a:t>
            </a:r>
            <a:r>
              <a:rPr lang="pt-BR" sz="1200" dirty="0" smtClean="0">
                <a:solidFill>
                  <a:schemeClr val="bg1"/>
                </a:solidFill>
              </a:rPr>
              <a:t>não ter abordado a </a:t>
            </a:r>
            <a:r>
              <a:rPr lang="pt-BR" sz="1200" dirty="0" smtClean="0">
                <a:solidFill>
                  <a:schemeClr val="bg1">
                    <a:lumMod val="65000"/>
                  </a:schemeClr>
                </a:solidFill>
              </a:rPr>
              <a:t>representação, mas os objetos representados;</a:t>
            </a:r>
          </a:p>
          <a:p>
            <a:pPr lvl="0"/>
            <a:r>
              <a:rPr lang="pt-BR" sz="1200" dirty="0" smtClean="0">
                <a:solidFill>
                  <a:schemeClr val="bg1">
                    <a:lumMod val="65000"/>
                  </a:schemeClr>
                </a:solidFill>
              </a:rPr>
              <a:t>- se acrescento que a água é pintada de maneira levemente sinuosa, conduz</a:t>
            </a:r>
            <a:r>
              <a:rPr lang="pt-BR" sz="1200" dirty="0" smtClean="0">
                <a:solidFill>
                  <a:schemeClr val="bg1"/>
                </a:solidFill>
              </a:rPr>
              <a:t>o o olhar primeiramente </a:t>
            </a:r>
            <a:r>
              <a:rPr lang="pt-BR" sz="1200" dirty="0" smtClean="0">
                <a:solidFill>
                  <a:schemeClr val="bg1">
                    <a:lumMod val="65000"/>
                  </a:schemeClr>
                </a:solidFill>
              </a:rPr>
              <a:t>para o tema e em seguida para o modo como foi representado, porque a me</a:t>
            </a:r>
            <a:r>
              <a:rPr lang="pt-BR" sz="1200" dirty="0" smtClean="0">
                <a:solidFill>
                  <a:schemeClr val="bg1"/>
                </a:solidFill>
              </a:rPr>
              <a:t>nção do tema vindo </a:t>
            </a:r>
            <a:r>
              <a:rPr lang="pt-BR" sz="1200" dirty="0" smtClean="0">
                <a:solidFill>
                  <a:schemeClr val="bg1">
                    <a:lumMod val="65000"/>
                  </a:schemeClr>
                </a:solidFill>
              </a:rPr>
              <a:t>antes da representação, enfatiza sua proeminência em relação à pintura, por </a:t>
            </a:r>
            <a:r>
              <a:rPr lang="pt-BR" sz="1200" dirty="0" smtClean="0">
                <a:solidFill>
                  <a:schemeClr val="bg1"/>
                </a:solidFill>
              </a:rPr>
              <a:t>causa da força e </a:t>
            </a:r>
            <a:r>
              <a:rPr lang="pt-BR" sz="1200" dirty="0" smtClean="0">
                <a:solidFill>
                  <a:schemeClr val="bg1">
                    <a:lumMod val="65000"/>
                  </a:schemeClr>
                </a:solidFill>
              </a:rPr>
              <a:t>permanência da tradição naturalista do olhar;</a:t>
            </a:r>
          </a:p>
          <a:p>
            <a:pPr lvl="0"/>
            <a:r>
              <a:rPr lang="pt-BR" sz="1200" dirty="0" smtClean="0">
                <a:solidFill>
                  <a:schemeClr val="bg1">
                    <a:lumMod val="65000"/>
                  </a:schemeClr>
                </a:solidFill>
              </a:rPr>
              <a:t>- ao dizer que as manchas azuis e com pequenas ondulações horizontais da r</a:t>
            </a:r>
            <a:r>
              <a:rPr lang="pt-BR" sz="1200" dirty="0" smtClean="0">
                <a:solidFill>
                  <a:schemeClr val="bg1"/>
                </a:solidFill>
              </a:rPr>
              <a:t>epresentação da água </a:t>
            </a:r>
            <a:r>
              <a:rPr lang="pt-BR" sz="1200" dirty="0" smtClean="0">
                <a:solidFill>
                  <a:schemeClr val="bg1">
                    <a:lumMod val="65000"/>
                  </a:schemeClr>
                </a:solidFill>
              </a:rPr>
              <a:t>ocupam dois terços do espaço horizontal e contrastam com os planos negros</a:t>
            </a:r>
            <a:r>
              <a:rPr lang="pt-BR" sz="1200" dirty="0" smtClean="0">
                <a:solidFill>
                  <a:schemeClr val="bg1"/>
                </a:solidFill>
              </a:rPr>
              <a:t>, cinzas e mais verticais </a:t>
            </a:r>
            <a:r>
              <a:rPr lang="pt-BR" sz="1200" dirty="0" smtClean="0">
                <a:solidFill>
                  <a:schemeClr val="bg1">
                    <a:lumMod val="65000"/>
                  </a:schemeClr>
                </a:solidFill>
              </a:rPr>
              <a:t>das velas, dirijo para uma observação das formas, relacionadas ao conteúdo, </a:t>
            </a:r>
            <a:r>
              <a:rPr lang="pt-BR" sz="1200" dirty="0" smtClean="0">
                <a:solidFill>
                  <a:schemeClr val="bg1"/>
                </a:solidFill>
              </a:rPr>
              <a:t>porque falo primeiro </a:t>
            </a:r>
            <a:r>
              <a:rPr lang="pt-BR" sz="1200" dirty="0" smtClean="0">
                <a:solidFill>
                  <a:schemeClr val="bg1">
                    <a:lumMod val="65000"/>
                  </a:schemeClr>
                </a:solidFill>
              </a:rPr>
              <a:t>de diversos elementos específicos da pintura, explicitando que são maneiras </a:t>
            </a:r>
            <a:r>
              <a:rPr lang="pt-BR" sz="1200" dirty="0" smtClean="0">
                <a:solidFill>
                  <a:schemeClr val="bg1"/>
                </a:solidFill>
              </a:rPr>
              <a:t>de representar o tema;</a:t>
            </a:r>
          </a:p>
          <a:p>
            <a:pPr lvl="0"/>
            <a:r>
              <a:rPr lang="pt-BR" sz="1200" dirty="0" smtClean="0">
                <a:solidFill>
                  <a:schemeClr val="bg1">
                    <a:lumMod val="65000"/>
                  </a:schemeClr>
                </a:solidFill>
              </a:rPr>
              <a:t>- quando falo que água, barcos, fumaça e nuvens têm pinceladas diferentes, </a:t>
            </a:r>
            <a:r>
              <a:rPr lang="pt-BR" sz="1200" dirty="0" smtClean="0">
                <a:solidFill>
                  <a:schemeClr val="bg1"/>
                </a:solidFill>
              </a:rPr>
              <a:t>apresentando, por um </a:t>
            </a:r>
            <a:r>
              <a:rPr lang="pt-BR" sz="1200" dirty="0" smtClean="0">
                <a:solidFill>
                  <a:schemeClr val="bg1">
                    <a:lumMod val="65000"/>
                  </a:schemeClr>
                </a:solidFill>
              </a:rPr>
              <a:t>lado, uma pintura naturalista por reproduzir as diferenças naturais dos conte</a:t>
            </a:r>
            <a:r>
              <a:rPr lang="pt-BR" sz="1200" dirty="0" smtClean="0">
                <a:solidFill>
                  <a:schemeClr val="bg1"/>
                </a:solidFill>
              </a:rPr>
              <a:t>údos e, por outro, uma </a:t>
            </a:r>
            <a:r>
              <a:rPr lang="pt-BR" sz="1200" dirty="0" smtClean="0">
                <a:solidFill>
                  <a:schemeClr val="bg1">
                    <a:lumMod val="65000"/>
                  </a:schemeClr>
                </a:solidFill>
              </a:rPr>
              <a:t>novidade porque rompe com representação uniforme dessas diferenças, ori</a:t>
            </a:r>
            <a:r>
              <a:rPr lang="pt-BR" sz="1200" dirty="0" smtClean="0">
                <a:solidFill>
                  <a:schemeClr val="bg1"/>
                </a:solidFill>
              </a:rPr>
              <a:t>ento para uma </a:t>
            </a:r>
            <a:r>
              <a:rPr lang="pt-BR" sz="1200" dirty="0" smtClean="0">
                <a:solidFill>
                  <a:schemeClr val="bg1">
                    <a:lumMod val="65000"/>
                  </a:schemeClr>
                </a:solidFill>
              </a:rPr>
              <a:t>observação do estilo de representação sintética dos grupos temáticos e suas </a:t>
            </a:r>
            <a:r>
              <a:rPr lang="pt-BR" sz="1200" dirty="0" smtClean="0">
                <a:solidFill>
                  <a:schemeClr val="bg1"/>
                </a:solidFill>
              </a:rPr>
              <a:t>significações estéticas, </a:t>
            </a:r>
            <a:r>
              <a:rPr lang="pt-BR" sz="1200" dirty="0" smtClean="0">
                <a:solidFill>
                  <a:schemeClr val="bg1">
                    <a:lumMod val="65000"/>
                  </a:schemeClr>
                </a:solidFill>
              </a:rPr>
              <a:t>porque evidencio certa autonomia para representar as diferentes características dos temas.</a:t>
            </a:r>
          </a:p>
        </p:txBody>
      </p:sp>
      <p:sp>
        <p:nvSpPr>
          <p:cNvPr id="20" name="CaixaDeTexto 19"/>
          <p:cNvSpPr txBox="1"/>
          <p:nvPr/>
        </p:nvSpPr>
        <p:spPr>
          <a:xfrm>
            <a:off x="6999376" y="1962000"/>
            <a:ext cx="524952" cy="292388"/>
          </a:xfrm>
          <a:prstGeom prst="rect">
            <a:avLst/>
          </a:prstGeom>
          <a:noFill/>
        </p:spPr>
        <p:txBody>
          <a:bodyPr wrap="none" rtlCol="0">
            <a:spAutoFit/>
          </a:bodyPr>
          <a:lstStyle/>
          <a:p>
            <a:r>
              <a:rPr lang="pt-BR" sz="1300" dirty="0" smtClean="0">
                <a:solidFill>
                  <a:schemeClr val="bg1">
                    <a:lumMod val="75000"/>
                  </a:schemeClr>
                </a:solidFill>
              </a:rPr>
              <a:t>cinza</a:t>
            </a:r>
            <a:endParaRPr lang="pt-BR" sz="1300" dirty="0">
              <a:solidFill>
                <a:schemeClr val="bg1">
                  <a:lumMod val="75000"/>
                </a:schemeClr>
              </a:solidFill>
            </a:endParaRPr>
          </a:p>
        </p:txBody>
      </p:sp>
      <p:sp>
        <p:nvSpPr>
          <p:cNvPr id="21" name="CaixaDeTexto 20"/>
          <p:cNvSpPr txBox="1"/>
          <p:nvPr/>
        </p:nvSpPr>
        <p:spPr>
          <a:xfrm>
            <a:off x="6960208" y="1938318"/>
            <a:ext cx="1140184" cy="338554"/>
          </a:xfrm>
          <a:prstGeom prst="rect">
            <a:avLst/>
          </a:prstGeom>
          <a:noFill/>
        </p:spPr>
        <p:txBody>
          <a:bodyPr wrap="none" rtlCol="0">
            <a:spAutoFit/>
          </a:bodyPr>
          <a:lstStyle/>
          <a:p>
            <a:r>
              <a:rPr lang="pt-BR" sz="1600" dirty="0" smtClean="0">
                <a:solidFill>
                  <a:srgbClr val="84BEBB"/>
                </a:solidFill>
              </a:rPr>
              <a:t>esverdeada</a:t>
            </a:r>
            <a:endParaRPr lang="pt-BR" sz="1600" dirty="0">
              <a:solidFill>
                <a:srgbClr val="84BEBB"/>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7358527" y="4143851"/>
            <a:ext cx="1101905" cy="1877437"/>
          </a:xfrm>
          <a:prstGeom prst="rect">
            <a:avLst/>
          </a:prstGeom>
          <a:noFill/>
        </p:spPr>
        <p:txBody>
          <a:bodyPr wrap="none" rtlCol="0">
            <a:spAutoFit/>
          </a:bodyPr>
          <a:lstStyle/>
          <a:p>
            <a:pPr algn="just"/>
            <a:r>
              <a:rPr lang="pt-BR" sz="1200" dirty="0" smtClean="0">
                <a:solidFill>
                  <a:schemeClr val="bg1">
                    <a:lumMod val="65000"/>
                  </a:schemeClr>
                </a:solidFill>
              </a:rPr>
              <a:t>conseqüências</a:t>
            </a:r>
          </a:p>
          <a:p>
            <a:pPr algn="just"/>
            <a:endParaRPr lang="pt-BR" sz="1200" dirty="0" smtClean="0">
              <a:solidFill>
                <a:schemeClr val="bg1">
                  <a:lumMod val="65000"/>
                </a:schemeClr>
              </a:solidFill>
            </a:endParaRPr>
          </a:p>
          <a:p>
            <a:pPr algn="just"/>
            <a:endParaRPr lang="pt-BR" sz="1200" dirty="0" smtClean="0">
              <a:solidFill>
                <a:schemeClr val="bg1">
                  <a:lumMod val="65000"/>
                </a:schemeClr>
              </a:solidFill>
            </a:endParaRPr>
          </a:p>
          <a:p>
            <a:pPr algn="just">
              <a:spcAft>
                <a:spcPts val="600"/>
              </a:spcAft>
            </a:pPr>
            <a:r>
              <a:rPr lang="pt-BR" sz="1200" dirty="0" smtClean="0">
                <a:solidFill>
                  <a:schemeClr val="bg1">
                    <a:lumMod val="65000"/>
                  </a:schemeClr>
                </a:solidFill>
              </a:rPr>
              <a:t>artísticas</a:t>
            </a:r>
          </a:p>
          <a:p>
            <a:pPr algn="just">
              <a:spcAft>
                <a:spcPts val="600"/>
              </a:spcAft>
            </a:pPr>
            <a:r>
              <a:rPr lang="pt-BR" sz="1200" dirty="0" smtClean="0">
                <a:solidFill>
                  <a:schemeClr val="bg1">
                    <a:lumMod val="65000"/>
                  </a:schemeClr>
                </a:solidFill>
              </a:rPr>
              <a:t>estéticas</a:t>
            </a:r>
          </a:p>
          <a:p>
            <a:pPr algn="just">
              <a:spcAft>
                <a:spcPts val="600"/>
              </a:spcAft>
            </a:pPr>
            <a:r>
              <a:rPr lang="pt-BR" sz="1200" dirty="0" smtClean="0">
                <a:solidFill>
                  <a:schemeClr val="bg1">
                    <a:lumMod val="65000"/>
                  </a:schemeClr>
                </a:solidFill>
              </a:rPr>
              <a:t>econômicas</a:t>
            </a:r>
          </a:p>
          <a:p>
            <a:pPr algn="just">
              <a:spcAft>
                <a:spcPts val="600"/>
              </a:spcAft>
            </a:pPr>
            <a:r>
              <a:rPr lang="pt-BR" sz="1200" dirty="0" smtClean="0">
                <a:solidFill>
                  <a:schemeClr val="bg1">
                    <a:lumMod val="65000"/>
                  </a:schemeClr>
                </a:solidFill>
              </a:rPr>
              <a:t>políticas</a:t>
            </a:r>
          </a:p>
          <a:p>
            <a:pPr algn="just">
              <a:spcAft>
                <a:spcPts val="600"/>
              </a:spcAft>
            </a:pPr>
            <a:r>
              <a:rPr lang="pt-BR" sz="1200" dirty="0" smtClean="0">
                <a:solidFill>
                  <a:schemeClr val="bg1">
                    <a:lumMod val="65000"/>
                  </a:schemeClr>
                </a:solidFill>
              </a:rPr>
              <a:t>morais</a:t>
            </a:r>
          </a:p>
        </p:txBody>
      </p:sp>
      <p:sp>
        <p:nvSpPr>
          <p:cNvPr id="3" name="CaixaDeTexto 2"/>
          <p:cNvSpPr txBox="1"/>
          <p:nvPr/>
        </p:nvSpPr>
        <p:spPr>
          <a:xfrm>
            <a:off x="2915816" y="4159240"/>
            <a:ext cx="3321328" cy="1862048"/>
          </a:xfrm>
          <a:prstGeom prst="rect">
            <a:avLst/>
          </a:prstGeom>
          <a:noFill/>
        </p:spPr>
        <p:txBody>
          <a:bodyPr wrap="square" rtlCol="0">
            <a:spAutoFit/>
          </a:bodyPr>
          <a:lstStyle/>
          <a:p>
            <a:pPr algn="ctr"/>
            <a:r>
              <a:rPr lang="pt-BR" sz="1200" dirty="0" smtClean="0">
                <a:solidFill>
                  <a:schemeClr val="bg1">
                    <a:lumMod val="65000"/>
                  </a:schemeClr>
                </a:solidFill>
              </a:rPr>
              <a:t>obra</a:t>
            </a:r>
          </a:p>
          <a:p>
            <a:pPr algn="ctr"/>
            <a:endParaRPr lang="pt-BR" sz="1000" dirty="0" smtClean="0">
              <a:solidFill>
                <a:schemeClr val="bg1">
                  <a:lumMod val="65000"/>
                </a:schemeClr>
              </a:solidFill>
            </a:endParaRPr>
          </a:p>
          <a:p>
            <a:pPr algn="ctr"/>
            <a:endParaRPr lang="pt-BR" sz="1000" dirty="0" smtClean="0">
              <a:solidFill>
                <a:schemeClr val="bg1">
                  <a:lumMod val="65000"/>
                </a:schemeClr>
              </a:solidFill>
            </a:endParaRPr>
          </a:p>
          <a:p>
            <a:pPr algn="ctr"/>
            <a:r>
              <a:rPr lang="pt-BR" sz="1200" dirty="0" smtClean="0">
                <a:solidFill>
                  <a:schemeClr val="bg1">
                    <a:lumMod val="65000"/>
                  </a:schemeClr>
                </a:solidFill>
              </a:rPr>
              <a:t>dados originais e outras características materiais</a:t>
            </a:r>
          </a:p>
          <a:p>
            <a:pPr algn="ctr">
              <a:spcAft>
                <a:spcPts val="600"/>
              </a:spcAft>
            </a:pPr>
            <a:r>
              <a:rPr lang="pt-BR" sz="1200" dirty="0" smtClean="0">
                <a:solidFill>
                  <a:schemeClr val="bg1">
                    <a:lumMod val="65000"/>
                  </a:schemeClr>
                </a:solidFill>
              </a:rPr>
              <a:t>(autor; </a:t>
            </a:r>
            <a:r>
              <a:rPr lang="pt-BR" sz="1200" i="1" dirty="0" smtClean="0">
                <a:solidFill>
                  <a:schemeClr val="bg1">
                    <a:lumMod val="65000"/>
                  </a:schemeClr>
                </a:solidFill>
              </a:rPr>
              <a:t>título</a:t>
            </a:r>
            <a:r>
              <a:rPr lang="pt-BR" sz="1200" dirty="0" smtClean="0">
                <a:solidFill>
                  <a:schemeClr val="bg1">
                    <a:lumMod val="65000"/>
                  </a:schemeClr>
                </a:solidFill>
              </a:rPr>
              <a:t>; data; material, técnica e dimensões)</a:t>
            </a:r>
          </a:p>
          <a:p>
            <a:pPr algn="ctr">
              <a:spcAft>
                <a:spcPts val="600"/>
              </a:spcAft>
            </a:pPr>
            <a:r>
              <a:rPr lang="pt-BR" sz="1200" dirty="0" smtClean="0">
                <a:solidFill>
                  <a:schemeClr val="bg1">
                    <a:lumMod val="65000"/>
                  </a:schemeClr>
                </a:solidFill>
              </a:rPr>
              <a:t>descrições</a:t>
            </a:r>
          </a:p>
          <a:p>
            <a:pPr algn="ctr">
              <a:spcAft>
                <a:spcPts val="600"/>
              </a:spcAft>
            </a:pPr>
            <a:r>
              <a:rPr lang="pt-BR" sz="1200" dirty="0" smtClean="0">
                <a:solidFill>
                  <a:schemeClr val="bg1">
                    <a:lumMod val="65000"/>
                  </a:schemeClr>
                </a:solidFill>
              </a:rPr>
              <a:t>análises</a:t>
            </a:r>
          </a:p>
          <a:p>
            <a:pPr algn="ctr">
              <a:spcAft>
                <a:spcPts val="600"/>
              </a:spcAft>
            </a:pPr>
            <a:endParaRPr lang="pt-BR" sz="300" dirty="0" smtClean="0">
              <a:solidFill>
                <a:schemeClr val="bg1">
                  <a:lumMod val="65000"/>
                </a:schemeClr>
              </a:solidFill>
            </a:endParaRPr>
          </a:p>
          <a:p>
            <a:pPr algn="ctr"/>
            <a:r>
              <a:rPr lang="pt-BR" sz="1200" dirty="0" smtClean="0">
                <a:solidFill>
                  <a:schemeClr val="bg1">
                    <a:lumMod val="65000"/>
                  </a:schemeClr>
                </a:solidFill>
              </a:rPr>
              <a:t>sempre relacionados a outras obras</a:t>
            </a:r>
          </a:p>
        </p:txBody>
      </p:sp>
      <p:sp>
        <p:nvSpPr>
          <p:cNvPr id="4" name="CaixaDeTexto 3"/>
          <p:cNvSpPr txBox="1"/>
          <p:nvPr/>
        </p:nvSpPr>
        <p:spPr>
          <a:xfrm>
            <a:off x="683568" y="4143851"/>
            <a:ext cx="1415196" cy="1877437"/>
          </a:xfrm>
          <a:prstGeom prst="rect">
            <a:avLst/>
          </a:prstGeom>
          <a:noFill/>
        </p:spPr>
        <p:txBody>
          <a:bodyPr wrap="none" rtlCol="0">
            <a:spAutoFit/>
          </a:bodyPr>
          <a:lstStyle/>
          <a:p>
            <a:pPr algn="just"/>
            <a:r>
              <a:rPr lang="pt-BR" sz="1200" dirty="0" smtClean="0">
                <a:solidFill>
                  <a:schemeClr val="bg1">
                    <a:lumMod val="65000"/>
                  </a:schemeClr>
                </a:solidFill>
              </a:rPr>
              <a:t>causas e influências</a:t>
            </a:r>
          </a:p>
          <a:p>
            <a:pPr algn="just"/>
            <a:endParaRPr lang="pt-BR" sz="1200" dirty="0" smtClean="0">
              <a:solidFill>
                <a:schemeClr val="bg1">
                  <a:lumMod val="65000"/>
                </a:schemeClr>
              </a:solidFill>
            </a:endParaRPr>
          </a:p>
          <a:p>
            <a:pPr algn="just"/>
            <a:endParaRPr lang="pt-BR" sz="1200" dirty="0" smtClean="0">
              <a:solidFill>
                <a:schemeClr val="bg1">
                  <a:lumMod val="65000"/>
                </a:schemeClr>
              </a:solidFill>
            </a:endParaRPr>
          </a:p>
          <a:p>
            <a:pPr algn="just">
              <a:spcAft>
                <a:spcPts val="600"/>
              </a:spcAft>
            </a:pPr>
            <a:r>
              <a:rPr lang="pt-BR" sz="1200" dirty="0" smtClean="0">
                <a:solidFill>
                  <a:schemeClr val="bg1">
                    <a:lumMod val="65000"/>
                  </a:schemeClr>
                </a:solidFill>
              </a:rPr>
              <a:t>artísticas</a:t>
            </a:r>
          </a:p>
          <a:p>
            <a:pPr algn="just">
              <a:spcAft>
                <a:spcPts val="600"/>
              </a:spcAft>
            </a:pPr>
            <a:r>
              <a:rPr lang="pt-BR" sz="1200" dirty="0" smtClean="0">
                <a:solidFill>
                  <a:schemeClr val="bg1">
                    <a:lumMod val="65000"/>
                  </a:schemeClr>
                </a:solidFill>
              </a:rPr>
              <a:t>estéticas</a:t>
            </a:r>
          </a:p>
          <a:p>
            <a:pPr algn="just">
              <a:spcAft>
                <a:spcPts val="600"/>
              </a:spcAft>
            </a:pPr>
            <a:r>
              <a:rPr lang="pt-BR" sz="1200" dirty="0" smtClean="0">
                <a:solidFill>
                  <a:schemeClr val="bg1">
                    <a:lumMod val="65000"/>
                  </a:schemeClr>
                </a:solidFill>
              </a:rPr>
              <a:t>econômicas</a:t>
            </a:r>
          </a:p>
          <a:p>
            <a:pPr algn="just">
              <a:spcAft>
                <a:spcPts val="600"/>
              </a:spcAft>
            </a:pPr>
            <a:r>
              <a:rPr lang="pt-BR" sz="1200" dirty="0" smtClean="0">
                <a:solidFill>
                  <a:schemeClr val="bg1">
                    <a:lumMod val="65000"/>
                  </a:schemeClr>
                </a:solidFill>
              </a:rPr>
              <a:t>políticas</a:t>
            </a:r>
          </a:p>
          <a:p>
            <a:pPr algn="just">
              <a:spcAft>
                <a:spcPts val="600"/>
              </a:spcAft>
            </a:pPr>
            <a:r>
              <a:rPr lang="pt-BR" sz="1200" dirty="0" smtClean="0">
                <a:solidFill>
                  <a:schemeClr val="bg1">
                    <a:lumMod val="65000"/>
                  </a:schemeClr>
                </a:solidFill>
              </a:rPr>
              <a:t>morais</a:t>
            </a:r>
          </a:p>
        </p:txBody>
      </p:sp>
      <p:sp>
        <p:nvSpPr>
          <p:cNvPr id="5" name="CaixaDeTexto 4"/>
          <p:cNvSpPr txBox="1"/>
          <p:nvPr/>
        </p:nvSpPr>
        <p:spPr>
          <a:xfrm>
            <a:off x="0" y="156116"/>
            <a:ext cx="9144000" cy="3385542"/>
          </a:xfrm>
          <a:prstGeom prst="rect">
            <a:avLst/>
          </a:prstGeom>
          <a:noFill/>
        </p:spPr>
        <p:txBody>
          <a:bodyPr wrap="square" rtlCol="0">
            <a:spAutoFit/>
          </a:bodyPr>
          <a:lstStyle/>
          <a:p>
            <a:pPr algn="ctr"/>
            <a:r>
              <a:rPr lang="pt-BR" sz="1400" dirty="0" smtClean="0">
                <a:solidFill>
                  <a:schemeClr val="bg1">
                    <a:lumMod val="65000"/>
                  </a:schemeClr>
                </a:solidFill>
              </a:rPr>
              <a:t>A OBRA DE ARTE PLÁSTICA - 1</a:t>
            </a:r>
          </a:p>
          <a:p>
            <a:pPr algn="ctr"/>
            <a:endParaRPr lang="pt-BR" sz="1200" dirty="0" smtClean="0">
              <a:solidFill>
                <a:schemeClr val="bg1">
                  <a:lumMod val="65000"/>
                </a:schemeClr>
              </a:solidFill>
            </a:endParaRPr>
          </a:p>
          <a:p>
            <a:pPr algn="ctr"/>
            <a:r>
              <a:rPr lang="pt-BR" sz="1200" dirty="0" smtClean="0">
                <a:solidFill>
                  <a:schemeClr val="bg1">
                    <a:lumMod val="65000"/>
                  </a:schemeClr>
                </a:solidFill>
              </a:rPr>
              <a:t>É UM CONJUNTO VISUAL RELATIVAMENTE COERENTE DE CRENÇAS, VALORES E REPRESENTAÇÕES,</a:t>
            </a:r>
          </a:p>
          <a:p>
            <a:pPr algn="ctr"/>
            <a:endParaRPr lang="pt-BR" sz="400" dirty="0" smtClean="0">
              <a:solidFill>
                <a:schemeClr val="bg1">
                  <a:lumMod val="65000"/>
                </a:schemeClr>
              </a:solidFill>
            </a:endParaRPr>
          </a:p>
          <a:p>
            <a:pPr algn="ctr"/>
            <a:r>
              <a:rPr lang="pt-BR" sz="1200" dirty="0" smtClean="0">
                <a:solidFill>
                  <a:schemeClr val="bg1">
                    <a:lumMod val="65000"/>
                  </a:schemeClr>
                </a:solidFill>
              </a:rPr>
              <a:t>É UMA IDEOLOGIA IMAGÉTICA, CONSTITUINTE À IDEOLOGIA GLOBAL DE UMA CLASSE SOCIAL.</a:t>
            </a:r>
          </a:p>
          <a:p>
            <a:pPr algn="ctr"/>
            <a:endParaRPr lang="pt-BR" sz="1200" dirty="0" smtClean="0">
              <a:solidFill>
                <a:schemeClr val="bg1">
                  <a:lumMod val="65000"/>
                </a:schemeClr>
              </a:solidFill>
            </a:endParaRPr>
          </a:p>
          <a:p>
            <a:pPr algn="ctr"/>
            <a:endParaRPr lang="pt-BR" sz="400" dirty="0" smtClean="0">
              <a:solidFill>
                <a:schemeClr val="bg1">
                  <a:lumMod val="65000"/>
                </a:schemeClr>
              </a:solidFill>
            </a:endParaRPr>
          </a:p>
          <a:p>
            <a:pPr algn="ctr"/>
            <a:r>
              <a:rPr lang="pt-BR" sz="1200" dirty="0" smtClean="0">
                <a:solidFill>
                  <a:schemeClr val="bg1">
                    <a:lumMod val="65000"/>
                  </a:schemeClr>
                </a:solidFill>
              </a:rPr>
              <a:t>SEU CONHECIMENTO É POSSÍVEL SOMENTE EM UM CONTEXTO DE INTERESSES E NECESSIDADES DE CLASSE OU DE SETOR DE CLASSE</a:t>
            </a:r>
          </a:p>
          <a:p>
            <a:pPr algn="ctr"/>
            <a:r>
              <a:rPr lang="pt-BR" sz="1200" dirty="0" smtClean="0">
                <a:solidFill>
                  <a:schemeClr val="bg1">
                    <a:lumMod val="65000"/>
                  </a:schemeClr>
                </a:solidFill>
              </a:rPr>
              <a:t>e</a:t>
            </a:r>
          </a:p>
          <a:p>
            <a:pPr algn="ctr"/>
            <a:r>
              <a:rPr lang="pt-BR" sz="1200" dirty="0" smtClean="0">
                <a:solidFill>
                  <a:schemeClr val="bg1">
                    <a:lumMod val="65000"/>
                  </a:schemeClr>
                </a:solidFill>
              </a:rPr>
              <a:t>APENAS AS RELAÇÕES SOCIAIS PROPICIAM A EXPLICAÇÃO DA FORMAÇÃO DAS CATEGORIAS PROFISSIONAIS </a:t>
            </a:r>
          </a:p>
          <a:p>
            <a:pPr algn="ctr"/>
            <a:r>
              <a:rPr lang="pt-BR" sz="1200" dirty="0" smtClean="0">
                <a:solidFill>
                  <a:schemeClr val="bg1">
                    <a:lumMod val="65000"/>
                  </a:schemeClr>
                </a:solidFill>
              </a:rPr>
              <a:t>E DOS PRODUTOS DE SEUS TRABALHOS.</a:t>
            </a:r>
          </a:p>
          <a:p>
            <a:pPr algn="ctr"/>
            <a:endParaRPr lang="pt-BR" sz="1200" dirty="0" smtClean="0">
              <a:solidFill>
                <a:schemeClr val="bg1">
                  <a:lumMod val="65000"/>
                </a:schemeClr>
              </a:solidFill>
            </a:endParaRPr>
          </a:p>
          <a:p>
            <a:pPr algn="ctr"/>
            <a:endParaRPr lang="pt-BR" sz="1200" dirty="0" smtClean="0">
              <a:solidFill>
                <a:schemeClr val="bg1">
                  <a:lumMod val="65000"/>
                </a:schemeClr>
              </a:solidFill>
            </a:endParaRPr>
          </a:p>
          <a:p>
            <a:pPr algn="ctr"/>
            <a:r>
              <a:rPr lang="pt-BR" sz="1200" dirty="0" smtClean="0">
                <a:solidFill>
                  <a:schemeClr val="bg1">
                    <a:lumMod val="65000"/>
                  </a:schemeClr>
                </a:solidFill>
              </a:rPr>
              <a:t>A Imagem é uma solução de problemas plásticos e estéticos e uma interpretação ou explicação do autor sobre o objeto ou uma ocorrência que o envolva, a partir das relações entre suas formas aparentes e seus substratos. Quando considerada uma obra de arte, é uma forma criada ou apropriada como não funcional, resultante da combinação que envolve os problemas do artista e do objeto ou encomendante e, mesmo que não seja encomendada e não tenha o objeto identificado, o autor integra e sintetiza formalmente estes dois mundos ali presentes.</a:t>
            </a:r>
          </a:p>
          <a:p>
            <a:pPr algn="ctr"/>
            <a:endParaRPr lang="pt-BR" sz="1200" dirty="0" smtClean="0">
              <a:solidFill>
                <a:schemeClr val="bg1">
                  <a:lumMod val="65000"/>
                </a:schemeClr>
              </a:solidFill>
            </a:endParaRPr>
          </a:p>
          <a:p>
            <a:pPr algn="ctr"/>
            <a:r>
              <a:rPr lang="pt-BR" sz="1200" dirty="0" smtClean="0">
                <a:solidFill>
                  <a:schemeClr val="bg1">
                    <a:lumMod val="65000"/>
                  </a:schemeClr>
                </a:solidFill>
              </a:rPr>
              <a:t>↓</a:t>
            </a:r>
          </a:p>
        </p:txBody>
      </p:sp>
      <p:sp>
        <p:nvSpPr>
          <p:cNvPr id="6" name="CaixaDeTexto 5"/>
          <p:cNvSpPr txBox="1"/>
          <p:nvPr/>
        </p:nvSpPr>
        <p:spPr>
          <a:xfrm>
            <a:off x="0" y="6309320"/>
            <a:ext cx="9144000" cy="276999"/>
          </a:xfrm>
          <a:prstGeom prst="rect">
            <a:avLst/>
          </a:prstGeom>
          <a:noFill/>
        </p:spPr>
        <p:txBody>
          <a:bodyPr wrap="square" rtlCol="0">
            <a:spAutoFit/>
          </a:bodyPr>
          <a:lstStyle/>
          <a:p>
            <a:pPr algn="ctr"/>
            <a:r>
              <a:rPr lang="pt-BR" sz="1200" dirty="0" smtClean="0">
                <a:solidFill>
                  <a:schemeClr val="bg1">
                    <a:lumMod val="65000"/>
                  </a:schemeClr>
                </a:solidFill>
              </a:rPr>
              <a:t>As influências mostram a história da produção artística e são imprescindíveis para a criação.</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ixaDeTexto 5"/>
          <p:cNvSpPr txBox="1"/>
          <p:nvPr/>
        </p:nvSpPr>
        <p:spPr>
          <a:xfrm>
            <a:off x="467544" y="1537042"/>
            <a:ext cx="3096344" cy="3939540"/>
          </a:xfrm>
          <a:prstGeom prst="rect">
            <a:avLst/>
          </a:prstGeom>
          <a:noFill/>
        </p:spPr>
        <p:txBody>
          <a:bodyPr wrap="square" rtlCol="0">
            <a:spAutoFit/>
          </a:bodyPr>
          <a:lstStyle/>
          <a:p>
            <a:pPr>
              <a:spcAft>
                <a:spcPts val="600"/>
              </a:spcAft>
            </a:pPr>
            <a:r>
              <a:rPr lang="pt-BR" sz="1200" dirty="0" smtClean="0">
                <a:solidFill>
                  <a:schemeClr val="bg1">
                    <a:lumMod val="65000"/>
                  </a:schemeClr>
                </a:solidFill>
              </a:rPr>
              <a:t>Em </a:t>
            </a:r>
            <a:r>
              <a:rPr lang="pt-BR" sz="1200" i="1" dirty="0" smtClean="0">
                <a:solidFill>
                  <a:schemeClr val="bg1">
                    <a:lumMod val="65000"/>
                  </a:schemeClr>
                </a:solidFill>
              </a:rPr>
              <a:t>Homem em pé com braço levantado</a:t>
            </a:r>
            <a:r>
              <a:rPr lang="pt-BR" sz="1200" dirty="0" smtClean="0">
                <a:solidFill>
                  <a:schemeClr val="bg1">
                    <a:lumMod val="65000"/>
                  </a:schemeClr>
                </a:solidFill>
              </a:rPr>
              <a:t>, Egon Schiele destacou as tensões artísticas e temáticas, por meio da policromia não naturalista e do tipo de recorte que faz na apresentação do corpo, com diversos planos de formas e cores variadas e pinceladas que têm tamanhos, formatos e direções diferentes, nem sempre acompanhando a forma do plano em que estão inseridas.</a:t>
            </a:r>
          </a:p>
          <a:p>
            <a:pPr>
              <a:spcAft>
                <a:spcPts val="600"/>
              </a:spcAft>
            </a:pPr>
            <a:r>
              <a:rPr lang="pt-BR" sz="1200" dirty="0" smtClean="0">
                <a:solidFill>
                  <a:schemeClr val="bg1">
                    <a:lumMod val="65000"/>
                  </a:schemeClr>
                </a:solidFill>
              </a:rPr>
              <a:t>A pintura é uma oposição à harmonia das representações de corpo humano: a forma do corpo ainda é um pouco naturalista, a policromia é antinaturalista em vários aspectos e o enquadramento da figura no plano plástico é uma composição assimétrica e irregular.</a:t>
            </a:r>
          </a:p>
          <a:p>
            <a:pPr>
              <a:spcAft>
                <a:spcPts val="600"/>
              </a:spcAft>
            </a:pPr>
            <a:r>
              <a:rPr lang="pt-BR" sz="1200" dirty="0" smtClean="0">
                <a:solidFill>
                  <a:schemeClr val="bg1">
                    <a:lumMod val="65000"/>
                  </a:schemeClr>
                </a:solidFill>
              </a:rPr>
              <a:t>Inserida na linhagem expressionista, continuando o modernismo europeu, indica um caminho artístico de autonomia da arte, ou seja, de não espelhamento da realidade natural e independência da produção artística.</a:t>
            </a:r>
            <a:endParaRPr lang="pt-BR" sz="1200" dirty="0">
              <a:solidFill>
                <a:schemeClr val="bg1">
                  <a:lumMod val="65000"/>
                </a:schemeClr>
              </a:solidFill>
            </a:endParaRPr>
          </a:p>
        </p:txBody>
      </p:sp>
      <p:sp>
        <p:nvSpPr>
          <p:cNvPr id="5" name="CaixaDeTexto 4"/>
          <p:cNvSpPr txBox="1"/>
          <p:nvPr/>
        </p:nvSpPr>
        <p:spPr>
          <a:xfrm>
            <a:off x="323528" y="96887"/>
            <a:ext cx="5220072" cy="307777"/>
          </a:xfrm>
          <a:prstGeom prst="rect">
            <a:avLst/>
          </a:prstGeom>
          <a:noFill/>
        </p:spPr>
        <p:txBody>
          <a:bodyPr wrap="square" rtlCol="0">
            <a:spAutoFit/>
          </a:bodyPr>
          <a:lstStyle/>
          <a:p>
            <a:pPr algn="ctr"/>
            <a:r>
              <a:rPr lang="pt-BR" sz="1400" dirty="0" smtClean="0">
                <a:solidFill>
                  <a:schemeClr val="bg1">
                    <a:lumMod val="65000"/>
                  </a:schemeClr>
                </a:solidFill>
              </a:rPr>
              <a:t>TENSÕES FORMAIS E SUAS RELAÇÕES COM O MUNDO ARTISTICO</a:t>
            </a:r>
          </a:p>
        </p:txBody>
      </p:sp>
      <p:pic>
        <p:nvPicPr>
          <p:cNvPr id="7" name="Picture 6" descr="Egon Schiele. Standing Male Nude with Arm Raised, Back View. 1910"/>
          <p:cNvPicPr>
            <a:picLocks noChangeAspect="1" noChangeArrowheads="1"/>
          </p:cNvPicPr>
          <p:nvPr/>
        </p:nvPicPr>
        <p:blipFill>
          <a:blip r:embed="rId3" cstate="print"/>
          <a:srcRect/>
          <a:stretch>
            <a:fillRect/>
          </a:stretch>
        </p:blipFill>
        <p:spPr bwMode="auto">
          <a:xfrm>
            <a:off x="4644008" y="538395"/>
            <a:ext cx="3888432" cy="5554902"/>
          </a:xfrm>
          <a:prstGeom prst="rect">
            <a:avLst/>
          </a:prstGeom>
          <a:noFill/>
        </p:spPr>
      </p:pic>
      <p:sp>
        <p:nvSpPr>
          <p:cNvPr id="8" name="CaixaDeTexto 7"/>
          <p:cNvSpPr txBox="1"/>
          <p:nvPr/>
        </p:nvSpPr>
        <p:spPr>
          <a:xfrm>
            <a:off x="1440160" y="6236295"/>
            <a:ext cx="7668344" cy="577081"/>
          </a:xfrm>
          <a:prstGeom prst="rect">
            <a:avLst/>
          </a:prstGeom>
          <a:noFill/>
        </p:spPr>
        <p:txBody>
          <a:bodyPr wrap="square" rtlCol="0">
            <a:spAutoFit/>
          </a:bodyPr>
          <a:lstStyle/>
          <a:p>
            <a:pPr algn="ctr"/>
            <a:r>
              <a:rPr lang="pt-BR" sz="1050" dirty="0" smtClean="0">
                <a:solidFill>
                  <a:schemeClr val="bg1">
                    <a:lumMod val="65000"/>
                  </a:schemeClr>
                </a:solidFill>
                <a:latin typeface="Arial Narrow" pitchFamily="34" charset="0"/>
              </a:rPr>
              <a:t>Egon Schiele; </a:t>
            </a:r>
            <a:r>
              <a:rPr lang="pt-BR" sz="1050" i="1" dirty="0" smtClean="0">
                <a:solidFill>
                  <a:schemeClr val="bg1">
                    <a:lumMod val="65000"/>
                  </a:schemeClr>
                </a:solidFill>
                <a:latin typeface="Arial Narrow" pitchFamily="34" charset="0"/>
              </a:rPr>
              <a:t>Homem em pé com braço levantado</a:t>
            </a:r>
            <a:r>
              <a:rPr lang="pt-BR" sz="1050" dirty="0" smtClean="0">
                <a:solidFill>
                  <a:schemeClr val="bg1">
                    <a:lumMod val="65000"/>
                  </a:schemeClr>
                </a:solidFill>
                <a:latin typeface="Arial Narrow" pitchFamily="34" charset="0"/>
              </a:rPr>
              <a:t>; Áustria, 1910; aquarela e carvão sobre papel; 44,8 x 31,4 cm</a:t>
            </a:r>
          </a:p>
          <a:p>
            <a:pPr algn="ctr"/>
            <a:r>
              <a:rPr lang="pt-BR" sz="1050" dirty="0" smtClean="0">
                <a:solidFill>
                  <a:schemeClr val="bg1">
                    <a:lumMod val="65000"/>
                  </a:schemeClr>
                </a:solidFill>
                <a:latin typeface="Arial Narrow" pitchFamily="34" charset="0"/>
              </a:rPr>
              <a:t>Museu de Arte Moderna; Nova York; EUA</a:t>
            </a:r>
          </a:p>
          <a:p>
            <a:pPr algn="ctr"/>
            <a:r>
              <a:rPr lang="pt-BR" sz="1050" dirty="0" smtClean="0">
                <a:solidFill>
                  <a:schemeClr val="bg1">
                    <a:lumMod val="65000"/>
                  </a:schemeClr>
                </a:solidFill>
                <a:latin typeface="Arial Narrow" pitchFamily="34" charset="0"/>
              </a:rPr>
              <a:t>www.moma.org/collection/browse_results.</a:t>
            </a:r>
            <a:r>
              <a:rPr lang="pt-BR" sz="1050" dirty="0" err="1" smtClean="0">
                <a:solidFill>
                  <a:schemeClr val="bg1">
                    <a:lumMod val="65000"/>
                  </a:schemeClr>
                </a:solidFill>
                <a:latin typeface="Arial Narrow" pitchFamily="34" charset="0"/>
              </a:rPr>
              <a:t>php</a:t>
            </a:r>
            <a:r>
              <a:rPr lang="pt-BR" sz="1050" dirty="0" smtClean="0">
                <a:solidFill>
                  <a:schemeClr val="bg1">
                    <a:lumMod val="65000"/>
                  </a:schemeClr>
                </a:solidFill>
                <a:latin typeface="Arial Narrow" pitchFamily="34" charset="0"/>
              </a:rPr>
              <a:t>?</a:t>
            </a:r>
            <a:r>
              <a:rPr lang="pt-BR" sz="1050" dirty="0" err="1" smtClean="0">
                <a:solidFill>
                  <a:schemeClr val="bg1">
                    <a:lumMod val="65000"/>
                  </a:schemeClr>
                </a:solidFill>
                <a:latin typeface="Arial Narrow" pitchFamily="34" charset="0"/>
              </a:rPr>
              <a:t>criteria</a:t>
            </a:r>
            <a:r>
              <a:rPr lang="pt-BR" sz="1050" dirty="0" smtClean="0">
                <a:solidFill>
                  <a:schemeClr val="bg1">
                    <a:lumMod val="65000"/>
                  </a:schemeClr>
                </a:solidFill>
                <a:latin typeface="Arial Narrow" pitchFamily="34" charset="0"/>
              </a:rPr>
              <a:t>=O%3AAD%3AE%3A5215&amp;</a:t>
            </a:r>
            <a:r>
              <a:rPr lang="pt-BR" sz="1050" dirty="0" err="1" smtClean="0">
                <a:solidFill>
                  <a:schemeClr val="bg1">
                    <a:lumMod val="65000"/>
                  </a:schemeClr>
                </a:solidFill>
                <a:latin typeface="Arial Narrow" pitchFamily="34" charset="0"/>
              </a:rPr>
              <a:t>page_number</a:t>
            </a:r>
            <a:r>
              <a:rPr lang="pt-BR" sz="1050" dirty="0" smtClean="0">
                <a:solidFill>
                  <a:schemeClr val="bg1">
                    <a:lumMod val="65000"/>
                  </a:schemeClr>
                </a:solidFill>
                <a:latin typeface="Arial Narrow" pitchFamily="34" charset="0"/>
              </a:rPr>
              <a:t>=4&amp;</a:t>
            </a:r>
            <a:r>
              <a:rPr lang="pt-BR" sz="1050" dirty="0" err="1" smtClean="0">
                <a:solidFill>
                  <a:schemeClr val="bg1">
                    <a:lumMod val="65000"/>
                  </a:schemeClr>
                </a:solidFill>
                <a:latin typeface="Arial Narrow" pitchFamily="34" charset="0"/>
              </a:rPr>
              <a:t>template_id</a:t>
            </a:r>
            <a:r>
              <a:rPr lang="pt-BR" sz="1050" dirty="0" smtClean="0">
                <a:solidFill>
                  <a:schemeClr val="bg1">
                    <a:lumMod val="65000"/>
                  </a:schemeClr>
                </a:solidFill>
                <a:latin typeface="Arial Narrow" pitchFamily="34" charset="0"/>
              </a:rPr>
              <a:t>=1&amp;</a:t>
            </a:r>
            <a:r>
              <a:rPr lang="pt-BR" sz="1050" dirty="0" err="1" smtClean="0">
                <a:solidFill>
                  <a:schemeClr val="bg1">
                    <a:lumMod val="65000"/>
                  </a:schemeClr>
                </a:solidFill>
                <a:latin typeface="Arial Narrow" pitchFamily="34" charset="0"/>
              </a:rPr>
              <a:t>sort_order</a:t>
            </a:r>
            <a:r>
              <a:rPr lang="pt-BR" sz="1050" dirty="0" smtClean="0">
                <a:solidFill>
                  <a:schemeClr val="bg1">
                    <a:lumMod val="65000"/>
                  </a:schemeClr>
                </a:solidFill>
                <a:latin typeface="Arial Narrow" pitchFamily="34" charset="0"/>
              </a:rPr>
              <a:t>=1 : Acesso em 10.08.2009</a:t>
            </a:r>
            <a:endParaRPr lang="pt-BR" sz="1050" dirty="0">
              <a:solidFill>
                <a:schemeClr val="bg1">
                  <a:lumMod val="65000"/>
                </a:schemeClr>
              </a:solidFill>
              <a:latin typeface="Arial Narrow" pitchFamily="34" charset="0"/>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Nós\Artistas\Portinari, Cândido\1926 Portinari; Monsenhor André Arcoverde de Albuquerque Cavalcanti; óleo sobre cartão; 23,8 x 20,2 cm; Coleção particular; Rio de Janeiro.jpg"/>
          <p:cNvPicPr>
            <a:picLocks noChangeAspect="1" noChangeArrowheads="1"/>
          </p:cNvPicPr>
          <p:nvPr/>
        </p:nvPicPr>
        <p:blipFill>
          <a:blip r:embed="rId3" cstate="print"/>
          <a:srcRect/>
          <a:stretch>
            <a:fillRect/>
          </a:stretch>
        </p:blipFill>
        <p:spPr bwMode="auto">
          <a:xfrm>
            <a:off x="303622" y="1398446"/>
            <a:ext cx="3692314" cy="4406818"/>
          </a:xfrm>
          <a:prstGeom prst="rect">
            <a:avLst/>
          </a:prstGeom>
          <a:noFill/>
        </p:spPr>
      </p:pic>
      <p:pic>
        <p:nvPicPr>
          <p:cNvPr id="1027" name="Picture 3" descr="C:\Nós\Artistas\Portinari, Cândido\1926 Portinari; Monsenhor André Arcoverde de Albuquerque Cavalcanti; ost; 149 x 120 cm; Coleção particular; Projeto Portinari modificado.jpg"/>
          <p:cNvPicPr>
            <a:picLocks noChangeAspect="1" noChangeArrowheads="1"/>
          </p:cNvPicPr>
          <p:nvPr/>
        </p:nvPicPr>
        <p:blipFill>
          <a:blip r:embed="rId4" cstate="print"/>
          <a:srcRect/>
          <a:stretch>
            <a:fillRect/>
          </a:stretch>
        </p:blipFill>
        <p:spPr bwMode="auto">
          <a:xfrm>
            <a:off x="4716016" y="619372"/>
            <a:ext cx="4169179" cy="5230516"/>
          </a:xfrm>
          <a:prstGeom prst="rect">
            <a:avLst/>
          </a:prstGeom>
          <a:noFill/>
        </p:spPr>
      </p:pic>
      <p:sp>
        <p:nvSpPr>
          <p:cNvPr id="4" name="CaixaDeTexto 3"/>
          <p:cNvSpPr txBox="1"/>
          <p:nvPr/>
        </p:nvSpPr>
        <p:spPr>
          <a:xfrm>
            <a:off x="4716016" y="5961474"/>
            <a:ext cx="4176000" cy="707886"/>
          </a:xfrm>
          <a:prstGeom prst="rect">
            <a:avLst/>
          </a:prstGeom>
          <a:noFill/>
        </p:spPr>
        <p:txBody>
          <a:bodyPr wrap="square" rtlCol="0">
            <a:spAutoFit/>
          </a:bodyPr>
          <a:lstStyle/>
          <a:p>
            <a:pPr algn="ctr"/>
            <a:r>
              <a:rPr lang="pt-BR" sz="1000" dirty="0" smtClean="0">
                <a:solidFill>
                  <a:schemeClr val="bg1">
                    <a:lumMod val="65000"/>
                  </a:schemeClr>
                </a:solidFill>
              </a:rPr>
              <a:t>Cândido Portinari; </a:t>
            </a:r>
            <a:r>
              <a:rPr lang="pt-BR" sz="1000" i="1" dirty="0" smtClean="0">
                <a:solidFill>
                  <a:schemeClr val="bg1">
                    <a:lumMod val="65000"/>
                  </a:schemeClr>
                </a:solidFill>
              </a:rPr>
              <a:t>Monsenhor André Arcoverde de Albuquerque Cavalcanti</a:t>
            </a:r>
            <a:endParaRPr lang="pt-BR" sz="1000" dirty="0" smtClean="0">
              <a:solidFill>
                <a:schemeClr val="bg1">
                  <a:lumMod val="65000"/>
                </a:schemeClr>
              </a:solidFill>
            </a:endParaRPr>
          </a:p>
          <a:p>
            <a:pPr algn="ctr"/>
            <a:r>
              <a:rPr lang="pt-BR" sz="1000" dirty="0" smtClean="0">
                <a:solidFill>
                  <a:schemeClr val="bg1">
                    <a:lumMod val="65000"/>
                  </a:schemeClr>
                </a:solidFill>
              </a:rPr>
              <a:t>Rio de Janeiro, c. 1926; ost; 149 x 120 cm; col. particular</a:t>
            </a:r>
          </a:p>
          <a:p>
            <a:pPr algn="ctr"/>
            <a:r>
              <a:rPr lang="pt-BR" sz="1000" dirty="0" smtClean="0">
                <a:solidFill>
                  <a:schemeClr val="bg1">
                    <a:lumMod val="65000"/>
                  </a:schemeClr>
                </a:solidFill>
              </a:rPr>
              <a:t>Projeto Portinari; Rio de Janeiro; Brasil</a:t>
            </a:r>
          </a:p>
          <a:p>
            <a:pPr algn="ctr"/>
            <a:r>
              <a:rPr lang="pt-BR" sz="1000" dirty="0" smtClean="0">
                <a:solidFill>
                  <a:schemeClr val="bg1">
                    <a:lumMod val="65000"/>
                  </a:schemeClr>
                </a:solidFill>
              </a:rPr>
              <a:t>www.portinari.org.br/IMGS/jpgobras/OAa_2104.JPG : Acesso em 09.11.2007</a:t>
            </a:r>
            <a:endParaRPr lang="pt-BR" sz="1000" dirty="0">
              <a:solidFill>
                <a:schemeClr val="bg1">
                  <a:lumMod val="65000"/>
                </a:schemeClr>
              </a:solidFill>
            </a:endParaRPr>
          </a:p>
        </p:txBody>
      </p:sp>
      <p:sp>
        <p:nvSpPr>
          <p:cNvPr id="5" name="CaixaDeTexto 4"/>
          <p:cNvSpPr txBox="1"/>
          <p:nvPr/>
        </p:nvSpPr>
        <p:spPr>
          <a:xfrm>
            <a:off x="-108016" y="5951602"/>
            <a:ext cx="4536000" cy="861774"/>
          </a:xfrm>
          <a:prstGeom prst="rect">
            <a:avLst/>
          </a:prstGeom>
          <a:noFill/>
        </p:spPr>
        <p:txBody>
          <a:bodyPr wrap="square" rtlCol="0">
            <a:spAutoFit/>
          </a:bodyPr>
          <a:lstStyle/>
          <a:p>
            <a:pPr marL="180340" marR="180340" algn="ctr">
              <a:spcAft>
                <a:spcPts val="0"/>
              </a:spcAft>
            </a:pPr>
            <a:r>
              <a:rPr lang="pt-BR" sz="1000" dirty="0" smtClean="0">
                <a:solidFill>
                  <a:schemeClr val="bg1">
                    <a:lumMod val="65000"/>
                  </a:schemeClr>
                </a:solidFill>
                <a:ea typeface="Calibri"/>
              </a:rPr>
              <a:t>Cândido Portinari; </a:t>
            </a:r>
            <a:r>
              <a:rPr lang="pt-BR" sz="1000" i="1" dirty="0" smtClean="0">
                <a:solidFill>
                  <a:schemeClr val="bg1">
                    <a:lumMod val="65000"/>
                  </a:schemeClr>
                </a:solidFill>
                <a:ea typeface="Calibri"/>
              </a:rPr>
              <a:t>Monsenhor André Arcoverde de Albuquerque Cavalcanti</a:t>
            </a:r>
            <a:r>
              <a:rPr lang="pt-BR" sz="1000" dirty="0" smtClean="0">
                <a:solidFill>
                  <a:schemeClr val="bg1">
                    <a:lumMod val="65000"/>
                  </a:schemeClr>
                </a:solidFill>
                <a:ea typeface="Calibri"/>
              </a:rPr>
              <a:t>; Rio de janeiro, c. 1926; óleo s/ cartão; 23,8 x 20,2 cm; col. particular</a:t>
            </a:r>
            <a:endParaRPr lang="pt-BR" sz="1000" spc="50" dirty="0" smtClean="0">
              <a:solidFill>
                <a:schemeClr val="bg1">
                  <a:lumMod val="65000"/>
                </a:schemeClr>
              </a:solidFill>
              <a:ea typeface="Calibri"/>
            </a:endParaRPr>
          </a:p>
          <a:p>
            <a:pPr marL="288290" marR="288290" algn="ctr">
              <a:spcAft>
                <a:spcPts val="0"/>
              </a:spcAft>
            </a:pPr>
            <a:r>
              <a:rPr lang="pt-BR" sz="1000" dirty="0" smtClean="0">
                <a:solidFill>
                  <a:schemeClr val="bg1">
                    <a:lumMod val="65000"/>
                  </a:schemeClr>
                </a:solidFill>
                <a:ea typeface="Calibri"/>
              </a:rPr>
              <a:t>Projeto Portinari; Rio de Janeiro; Brasil: esboço para a pintura “Retrato do Monsenhor André Arcoverde de Albuquerque Cavalcanti” [FCO 2104]</a:t>
            </a:r>
            <a:endParaRPr lang="pt-BR" sz="1000" spc="50" dirty="0" smtClean="0">
              <a:solidFill>
                <a:schemeClr val="bg1">
                  <a:lumMod val="65000"/>
                </a:schemeClr>
              </a:solidFill>
              <a:ea typeface="Calibri"/>
            </a:endParaRPr>
          </a:p>
          <a:p>
            <a:pPr algn="ctr"/>
            <a:r>
              <a:rPr lang="pt-BR" sz="1000" dirty="0" smtClean="0">
                <a:solidFill>
                  <a:schemeClr val="bg1">
                    <a:lumMod val="65000"/>
                  </a:schemeClr>
                </a:solidFill>
                <a:ea typeface="Calibri"/>
                <a:cs typeface="Times New Roman"/>
              </a:rPr>
              <a:t>www.portinari.org.br/IMGS/jpgobras/OAa_4669.JPG: Acesso em 09.11.2007</a:t>
            </a:r>
            <a:endParaRPr lang="pt-BR" sz="1000" dirty="0">
              <a:solidFill>
                <a:schemeClr val="bg1">
                  <a:lumMod val="65000"/>
                </a:schemeClr>
              </a:solidFill>
            </a:endParaRPr>
          </a:p>
        </p:txBody>
      </p:sp>
      <p:sp>
        <p:nvSpPr>
          <p:cNvPr id="6" name="CaixaDeTexto 5"/>
          <p:cNvSpPr txBox="1"/>
          <p:nvPr/>
        </p:nvSpPr>
        <p:spPr>
          <a:xfrm>
            <a:off x="107504" y="114017"/>
            <a:ext cx="4536504" cy="938719"/>
          </a:xfrm>
          <a:prstGeom prst="rect">
            <a:avLst/>
          </a:prstGeom>
          <a:noFill/>
        </p:spPr>
        <p:txBody>
          <a:bodyPr wrap="square" rtlCol="0">
            <a:spAutoFit/>
          </a:bodyPr>
          <a:lstStyle/>
          <a:p>
            <a:pPr algn="ctr">
              <a:spcAft>
                <a:spcPts val="600"/>
              </a:spcAft>
            </a:pPr>
            <a:r>
              <a:rPr lang="pt-BR" sz="1400" dirty="0" smtClean="0">
                <a:solidFill>
                  <a:schemeClr val="bg1">
                    <a:lumMod val="65000"/>
                  </a:schemeClr>
                </a:solidFill>
              </a:rPr>
              <a:t>              ASSIMETRIA   VERSUS   SIMETRIA</a:t>
            </a:r>
          </a:p>
          <a:p>
            <a:r>
              <a:rPr lang="pt-BR" sz="1200" dirty="0" smtClean="0">
                <a:solidFill>
                  <a:schemeClr val="bg1">
                    <a:lumMod val="65000"/>
                  </a:schemeClr>
                </a:solidFill>
              </a:rPr>
              <a:t>Nestas pinturas de Portinari, vemos que</a:t>
            </a:r>
          </a:p>
          <a:p>
            <a:r>
              <a:rPr lang="pt-BR" sz="1200" dirty="0" smtClean="0">
                <a:solidFill>
                  <a:schemeClr val="bg1">
                    <a:lumMod val="65000"/>
                  </a:schemeClr>
                </a:solidFill>
              </a:rPr>
              <a:t>sugestão e tensão que provocam dinamismo (abaixo) são contrárias à</a:t>
            </a:r>
          </a:p>
          <a:p>
            <a:r>
              <a:rPr lang="pt-BR" sz="1200" dirty="0" smtClean="0">
                <a:solidFill>
                  <a:schemeClr val="bg1">
                    <a:lumMod val="65000"/>
                  </a:schemeClr>
                </a:solidFill>
              </a:rPr>
              <a:t>definição com equilíbrio regular (ao lado).</a:t>
            </a:r>
            <a:endParaRPr lang="pt-BR" sz="12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Pictures\1910 Braque; Violino e castiçal; França; ost; 60,96 x 50,17 cm; SFMOMA - 06.12.2010 - 89_78_01_l02.jpg"/>
          <p:cNvPicPr>
            <a:picLocks noChangeAspect="1" noChangeArrowheads="1"/>
          </p:cNvPicPr>
          <p:nvPr/>
        </p:nvPicPr>
        <p:blipFill>
          <a:blip r:embed="rId3" cstate="print"/>
          <a:srcRect/>
          <a:stretch>
            <a:fillRect/>
          </a:stretch>
        </p:blipFill>
        <p:spPr bwMode="auto">
          <a:xfrm>
            <a:off x="539552" y="2204864"/>
            <a:ext cx="2489507" cy="3024336"/>
          </a:xfrm>
          <a:prstGeom prst="rect">
            <a:avLst/>
          </a:prstGeom>
          <a:noFill/>
        </p:spPr>
      </p:pic>
      <p:sp>
        <p:nvSpPr>
          <p:cNvPr id="7" name="CaixaDeTexto 6"/>
          <p:cNvSpPr txBox="1"/>
          <p:nvPr/>
        </p:nvSpPr>
        <p:spPr>
          <a:xfrm>
            <a:off x="4773" y="6187370"/>
            <a:ext cx="3631123" cy="553998"/>
          </a:xfrm>
          <a:prstGeom prst="rect">
            <a:avLst/>
          </a:prstGeom>
          <a:noFill/>
        </p:spPr>
        <p:txBody>
          <a:bodyPr wrap="none" rtlCol="0">
            <a:spAutoFit/>
          </a:bodyPr>
          <a:lstStyle/>
          <a:p>
            <a:pPr algn="ctr"/>
            <a:r>
              <a:rPr lang="pt-BR" sz="1000" kern="0" dirty="0" smtClean="0">
                <a:solidFill>
                  <a:schemeClr val="bg1">
                    <a:lumMod val="65000"/>
                  </a:schemeClr>
                </a:solidFill>
              </a:rPr>
              <a:t>Georges </a:t>
            </a:r>
            <a:r>
              <a:rPr lang="pt-BR" sz="1000" kern="0" dirty="0" err="1" smtClean="0">
                <a:solidFill>
                  <a:schemeClr val="bg1">
                    <a:lumMod val="65000"/>
                  </a:schemeClr>
                </a:solidFill>
              </a:rPr>
              <a:t>Braque</a:t>
            </a:r>
            <a:r>
              <a:rPr lang="pt-BR" sz="1000" kern="0" dirty="0" smtClean="0">
                <a:solidFill>
                  <a:schemeClr val="bg1">
                    <a:lumMod val="65000"/>
                  </a:schemeClr>
                </a:solidFill>
              </a:rPr>
              <a:t>; </a:t>
            </a:r>
            <a:r>
              <a:rPr lang="pt-BR" sz="1000" i="1" kern="0" dirty="0" smtClean="0">
                <a:solidFill>
                  <a:schemeClr val="bg1">
                    <a:lumMod val="65000"/>
                  </a:schemeClr>
                </a:solidFill>
              </a:rPr>
              <a:t>Violino e castiçal</a:t>
            </a:r>
            <a:r>
              <a:rPr lang="pt-BR" sz="1000" kern="0" dirty="0" smtClean="0">
                <a:solidFill>
                  <a:schemeClr val="bg1">
                    <a:lumMod val="65000"/>
                  </a:schemeClr>
                </a:solidFill>
              </a:rPr>
              <a:t>; França, 1910; 60,96 x 50,17 cm</a:t>
            </a:r>
          </a:p>
          <a:p>
            <a:pPr algn="ctr"/>
            <a:r>
              <a:rPr lang="pt-BR" sz="1000" kern="0" dirty="0" smtClean="0">
                <a:solidFill>
                  <a:schemeClr val="bg1">
                    <a:lumMod val="65000"/>
                  </a:schemeClr>
                </a:solidFill>
              </a:rPr>
              <a:t>Museu de Arte Moderna de São Francisco; Califórnia; EUA</a:t>
            </a:r>
          </a:p>
          <a:p>
            <a:pPr algn="ctr"/>
            <a:r>
              <a:rPr lang="pt-BR" sz="1000" kern="0" dirty="0" smtClean="0">
                <a:solidFill>
                  <a:schemeClr val="bg1">
                    <a:lumMod val="65000"/>
                  </a:schemeClr>
                </a:solidFill>
              </a:rPr>
              <a:t>www.sfmoma.org/artwork/89 : 06.12.2010</a:t>
            </a:r>
            <a:endParaRPr lang="pt-BR" sz="1000" kern="0" dirty="0">
              <a:solidFill>
                <a:schemeClr val="bg1">
                  <a:lumMod val="65000"/>
                </a:schemeClr>
              </a:solidFill>
            </a:endParaRPr>
          </a:p>
        </p:txBody>
      </p:sp>
      <p:sp>
        <p:nvSpPr>
          <p:cNvPr id="6" name="CaixaDeTexto 5"/>
          <p:cNvSpPr txBox="1"/>
          <p:nvPr/>
        </p:nvSpPr>
        <p:spPr>
          <a:xfrm>
            <a:off x="251520" y="384919"/>
            <a:ext cx="3533660" cy="784830"/>
          </a:xfrm>
          <a:prstGeom prst="rect">
            <a:avLst/>
          </a:prstGeom>
          <a:noFill/>
        </p:spPr>
        <p:txBody>
          <a:bodyPr wrap="none" rtlCol="0">
            <a:spAutoFit/>
          </a:bodyPr>
          <a:lstStyle/>
          <a:p>
            <a:pPr>
              <a:spcAft>
                <a:spcPts val="600"/>
              </a:spcAft>
            </a:pPr>
            <a:r>
              <a:rPr lang="pt-BR" sz="1400" dirty="0" smtClean="0">
                <a:solidFill>
                  <a:schemeClr val="bg1">
                    <a:lumMod val="65000"/>
                  </a:schemeClr>
                </a:solidFill>
              </a:rPr>
              <a:t>OCUPAÇÃO ESPACIAL INTEGRAL</a:t>
            </a:r>
          </a:p>
          <a:p>
            <a:r>
              <a:rPr lang="pt-BR" sz="1300" dirty="0" smtClean="0">
                <a:solidFill>
                  <a:schemeClr val="bg1">
                    <a:lumMod val="65000"/>
                  </a:schemeClr>
                </a:solidFill>
              </a:rPr>
              <a:t>preenchimento de todo o plano plástico,</a:t>
            </a:r>
          </a:p>
          <a:p>
            <a:r>
              <a:rPr lang="pt-BR" sz="1300" dirty="0" smtClean="0">
                <a:solidFill>
                  <a:schemeClr val="bg1">
                    <a:lumMod val="65000"/>
                  </a:schemeClr>
                </a:solidFill>
              </a:rPr>
              <a:t>muitas vezes, tendente à uniformização estilística</a:t>
            </a:r>
            <a:endParaRPr lang="pt-BR" sz="1300" dirty="0">
              <a:solidFill>
                <a:schemeClr val="bg1">
                  <a:lumMod val="65000"/>
                </a:schemeClr>
              </a:solidFill>
            </a:endParaRPr>
          </a:p>
        </p:txBody>
      </p:sp>
      <p:pic>
        <p:nvPicPr>
          <p:cNvPr id="1026" name="Picture 2" descr="C:\Nós\Artistas\Still, Clyfford USA\1952 Still; 1952-A; ooc; 300,05 x 269,57 cm; SFMOMA; California; 2011.02.04.jpg"/>
          <p:cNvPicPr>
            <a:picLocks noChangeAspect="1" noChangeArrowheads="1"/>
          </p:cNvPicPr>
          <p:nvPr/>
        </p:nvPicPr>
        <p:blipFill>
          <a:blip r:embed="rId4" cstate="print"/>
          <a:srcRect/>
          <a:stretch>
            <a:fillRect/>
          </a:stretch>
        </p:blipFill>
        <p:spPr bwMode="auto">
          <a:xfrm>
            <a:off x="3968316" y="396759"/>
            <a:ext cx="4996172" cy="5544816"/>
          </a:xfrm>
          <a:prstGeom prst="rect">
            <a:avLst/>
          </a:prstGeom>
          <a:noFill/>
        </p:spPr>
      </p:pic>
      <p:sp>
        <p:nvSpPr>
          <p:cNvPr id="9" name="CaixaDeTexto 8"/>
          <p:cNvSpPr txBox="1"/>
          <p:nvPr/>
        </p:nvSpPr>
        <p:spPr>
          <a:xfrm>
            <a:off x="3923928" y="6165304"/>
            <a:ext cx="5040560" cy="553998"/>
          </a:xfrm>
          <a:prstGeom prst="rect">
            <a:avLst/>
          </a:prstGeom>
          <a:noFill/>
        </p:spPr>
        <p:txBody>
          <a:bodyPr wrap="square" rtlCol="0">
            <a:spAutoFit/>
          </a:bodyPr>
          <a:lstStyle/>
          <a:p>
            <a:pPr algn="ctr"/>
            <a:r>
              <a:rPr lang="en-US" sz="1000" dirty="0" err="1" smtClean="0">
                <a:solidFill>
                  <a:schemeClr val="bg1">
                    <a:lumMod val="65000"/>
                  </a:schemeClr>
                </a:solidFill>
              </a:rPr>
              <a:t>Clyfford</a:t>
            </a:r>
            <a:r>
              <a:rPr lang="en-US" sz="1000" dirty="0" smtClean="0">
                <a:solidFill>
                  <a:schemeClr val="bg1">
                    <a:lumMod val="65000"/>
                  </a:schemeClr>
                </a:solidFill>
              </a:rPr>
              <a:t> Still; </a:t>
            </a:r>
            <a:r>
              <a:rPr lang="en-US" sz="1000" i="1" dirty="0" smtClean="0">
                <a:solidFill>
                  <a:schemeClr val="bg1">
                    <a:lumMod val="65000"/>
                  </a:schemeClr>
                </a:solidFill>
              </a:rPr>
              <a:t>1952-A</a:t>
            </a:r>
            <a:r>
              <a:rPr lang="en-US" sz="1000" dirty="0" smtClean="0">
                <a:solidFill>
                  <a:schemeClr val="bg1">
                    <a:lumMod val="65000"/>
                  </a:schemeClr>
                </a:solidFill>
              </a:rPr>
              <a:t>; 1952; oil on canvas; 300,05 cm x 269,57 cm</a:t>
            </a:r>
          </a:p>
          <a:p>
            <a:pPr algn="ctr"/>
            <a:r>
              <a:rPr lang="en-US" sz="1000" dirty="0" smtClean="0">
                <a:solidFill>
                  <a:schemeClr val="bg1">
                    <a:lumMod val="65000"/>
                  </a:schemeClr>
                </a:solidFill>
              </a:rPr>
              <a:t>San Francisco Museum of Modern Art; California; USA</a:t>
            </a:r>
            <a:endParaRPr lang="pt-BR" sz="1000" dirty="0" smtClean="0">
              <a:solidFill>
                <a:schemeClr val="bg1">
                  <a:lumMod val="65000"/>
                </a:schemeClr>
              </a:solidFill>
            </a:endParaRPr>
          </a:p>
          <a:p>
            <a:pPr algn="ctr"/>
            <a:r>
              <a:rPr lang="en-US" sz="1000" dirty="0" smtClean="0">
                <a:solidFill>
                  <a:schemeClr val="bg1">
                    <a:lumMod val="65000"/>
                  </a:schemeClr>
                </a:solidFill>
              </a:rPr>
              <a:t>www.sfmoma.org/artwork/306 : 2011.02.04</a:t>
            </a:r>
            <a:endParaRPr lang="pt-BR" sz="10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Nós\Fotos digitais\IMG_5148 - Cópia.JPG"/>
          <p:cNvPicPr>
            <a:picLocks noChangeAspect="1" noChangeArrowheads="1"/>
          </p:cNvPicPr>
          <p:nvPr/>
        </p:nvPicPr>
        <p:blipFill>
          <a:blip r:embed="rId3" cstate="print"/>
          <a:srcRect/>
          <a:stretch>
            <a:fillRect/>
          </a:stretch>
        </p:blipFill>
        <p:spPr bwMode="auto">
          <a:xfrm>
            <a:off x="0" y="-27384"/>
            <a:ext cx="9168340" cy="6876000"/>
          </a:xfrm>
          <a:prstGeom prst="rect">
            <a:avLst/>
          </a:prstGeom>
          <a:noFill/>
        </p:spPr>
      </p:pic>
      <p:sp>
        <p:nvSpPr>
          <p:cNvPr id="7" name="CaixaDeTexto 6"/>
          <p:cNvSpPr txBox="1"/>
          <p:nvPr/>
        </p:nvSpPr>
        <p:spPr>
          <a:xfrm>
            <a:off x="5616000" y="5517232"/>
            <a:ext cx="2664296" cy="553998"/>
          </a:xfrm>
          <a:prstGeom prst="rect">
            <a:avLst/>
          </a:prstGeom>
          <a:noFill/>
          <a:scene3d>
            <a:camera prst="isometricOffAxis1Right">
              <a:rot lat="1560000" lon="21120000" rev="0"/>
            </a:camera>
            <a:lightRig rig="threePt" dir="t"/>
          </a:scene3d>
        </p:spPr>
        <p:txBody>
          <a:bodyPr wrap="square" rtlCol="0">
            <a:spAutoFit/>
          </a:bodyPr>
          <a:lstStyle/>
          <a:p>
            <a:pPr algn="ctr"/>
            <a:r>
              <a:rPr lang="pt-BR" sz="1000" dirty="0" smtClean="0">
                <a:solidFill>
                  <a:schemeClr val="tx1">
                    <a:lumMod val="50000"/>
                    <a:lumOff val="50000"/>
                  </a:schemeClr>
                </a:solidFill>
              </a:rPr>
              <a:t>Ana Luísa Guimarães Galvão</a:t>
            </a:r>
          </a:p>
          <a:p>
            <a:pPr algn="ctr"/>
            <a:r>
              <a:rPr lang="pt-BR" sz="1000" dirty="0" smtClean="0">
                <a:solidFill>
                  <a:schemeClr val="tx1">
                    <a:lumMod val="50000"/>
                    <a:lumOff val="50000"/>
                  </a:schemeClr>
                </a:solidFill>
              </a:rPr>
              <a:t>st; Belo Horizonte, MG, 1999; acrílica sobre tela</a:t>
            </a:r>
          </a:p>
          <a:p>
            <a:pPr algn="ctr"/>
            <a:r>
              <a:rPr lang="pt-BR" sz="1000" dirty="0" smtClean="0">
                <a:solidFill>
                  <a:schemeClr val="tx1">
                    <a:lumMod val="50000"/>
                    <a:lumOff val="50000"/>
                  </a:schemeClr>
                </a:solidFill>
              </a:rPr>
              <a:t>30 x 30 x 3,4 cm; col. part.</a:t>
            </a:r>
            <a:endParaRPr lang="pt-BR" sz="1000" dirty="0">
              <a:solidFill>
                <a:schemeClr val="tx1">
                  <a:lumMod val="50000"/>
                  <a:lumOff val="50000"/>
                </a:schemeClr>
              </a:solidFill>
            </a:endParaRPr>
          </a:p>
        </p:txBody>
      </p:sp>
      <p:sp>
        <p:nvSpPr>
          <p:cNvPr id="8" name="CaixaDeTexto 7"/>
          <p:cNvSpPr txBox="1"/>
          <p:nvPr/>
        </p:nvSpPr>
        <p:spPr>
          <a:xfrm>
            <a:off x="323528" y="5778000"/>
            <a:ext cx="2952328" cy="553998"/>
          </a:xfrm>
          <a:prstGeom prst="rect">
            <a:avLst/>
          </a:prstGeom>
          <a:noFill/>
          <a:scene3d>
            <a:camera prst="isometricOffAxis1Right">
              <a:rot lat="1020000" lon="21120000" rev="0"/>
            </a:camera>
            <a:lightRig rig="threePt" dir="t"/>
          </a:scene3d>
        </p:spPr>
        <p:txBody>
          <a:bodyPr wrap="square" rtlCol="0">
            <a:spAutoFit/>
          </a:bodyPr>
          <a:lstStyle/>
          <a:p>
            <a:pPr algn="ctr"/>
            <a:r>
              <a:rPr lang="pt-BR" sz="1000" dirty="0" smtClean="0">
                <a:solidFill>
                  <a:schemeClr val="tx1">
                    <a:lumMod val="50000"/>
                    <a:lumOff val="50000"/>
                  </a:schemeClr>
                </a:solidFill>
              </a:rPr>
              <a:t>Ana Luísa Guimarães Galvão</a:t>
            </a:r>
          </a:p>
          <a:p>
            <a:pPr algn="ctr"/>
            <a:r>
              <a:rPr lang="pt-BR" sz="1000" dirty="0" smtClean="0">
                <a:solidFill>
                  <a:schemeClr val="tx1">
                    <a:lumMod val="50000"/>
                    <a:lumOff val="50000"/>
                  </a:schemeClr>
                </a:solidFill>
              </a:rPr>
              <a:t>st; Belo horizonte, MG, 1998, acrílica sobre tela</a:t>
            </a:r>
          </a:p>
          <a:p>
            <a:pPr algn="ctr"/>
            <a:r>
              <a:rPr lang="pt-BR" sz="1000" dirty="0" smtClean="0">
                <a:solidFill>
                  <a:schemeClr val="tx1">
                    <a:lumMod val="50000"/>
                    <a:lumOff val="50000"/>
                  </a:schemeClr>
                </a:solidFill>
              </a:rPr>
              <a:t>20 x 20 x 2,8 cm; col. part.</a:t>
            </a:r>
            <a:endParaRPr lang="pt-BR" sz="1000" dirty="0">
              <a:solidFill>
                <a:schemeClr val="tx1">
                  <a:lumMod val="50000"/>
                  <a:lumOff val="50000"/>
                </a:schemeClr>
              </a:solidFill>
            </a:endParaRPr>
          </a:p>
        </p:txBody>
      </p:sp>
      <p:sp>
        <p:nvSpPr>
          <p:cNvPr id="9" name="CaixaDeTexto 8"/>
          <p:cNvSpPr txBox="1"/>
          <p:nvPr/>
        </p:nvSpPr>
        <p:spPr>
          <a:xfrm>
            <a:off x="0" y="171217"/>
            <a:ext cx="9144000" cy="1169551"/>
          </a:xfrm>
          <a:prstGeom prst="rect">
            <a:avLst/>
          </a:prstGeom>
          <a:noFill/>
          <a:scene3d>
            <a:camera prst="isometricLeftDown">
              <a:rot lat="600000" lon="600000" rev="0"/>
            </a:camera>
            <a:lightRig rig="threePt" dir="t"/>
          </a:scene3d>
        </p:spPr>
        <p:txBody>
          <a:bodyPr wrap="square" rtlCol="0">
            <a:spAutoFit/>
          </a:bodyPr>
          <a:lstStyle/>
          <a:p>
            <a:pPr algn="ctr"/>
            <a:r>
              <a:rPr lang="pt-BR" sz="1400" dirty="0" smtClean="0">
                <a:solidFill>
                  <a:schemeClr val="tx1">
                    <a:lumMod val="75000"/>
                    <a:lumOff val="25000"/>
                  </a:schemeClr>
                </a:solidFill>
              </a:rPr>
              <a:t>DIFERENÇAS ENTRE OCUPAÇÃO ESPACIAL INTEGRAL E ESPAÇOS</a:t>
            </a:r>
          </a:p>
          <a:p>
            <a:pPr algn="ctr"/>
            <a:endParaRPr lang="pt-BR" sz="1000" dirty="0" smtClean="0">
              <a:solidFill>
                <a:schemeClr val="tx1">
                  <a:lumMod val="65000"/>
                  <a:lumOff val="35000"/>
                </a:schemeClr>
              </a:solidFill>
            </a:endParaRPr>
          </a:p>
          <a:p>
            <a:pPr algn="ctr"/>
            <a:endParaRPr lang="pt-BR" sz="1000" dirty="0" smtClean="0">
              <a:solidFill>
                <a:schemeClr val="tx1">
                  <a:lumMod val="65000"/>
                  <a:lumOff val="35000"/>
                </a:schemeClr>
              </a:solidFill>
            </a:endParaRPr>
          </a:p>
          <a:p>
            <a:pPr algn="ctr"/>
            <a:r>
              <a:rPr lang="pt-BR" sz="1200" dirty="0" smtClean="0">
                <a:solidFill>
                  <a:schemeClr val="tx1">
                    <a:lumMod val="65000"/>
                    <a:lumOff val="35000"/>
                  </a:schemeClr>
                </a:solidFill>
              </a:rPr>
              <a:t>na tela à esquerda todos os espaços são ocupados, tanto nas camadas de tintas quanto nos cinco planos do quadro</a:t>
            </a:r>
          </a:p>
          <a:p>
            <a:pPr algn="ctr"/>
            <a:r>
              <a:rPr lang="pt-BR" sz="1200" dirty="0" smtClean="0">
                <a:solidFill>
                  <a:schemeClr val="tx1">
                    <a:lumMod val="65000"/>
                    <a:lumOff val="35000"/>
                  </a:schemeClr>
                </a:solidFill>
              </a:rPr>
              <a:t>e na tela à direita, a pintura cor de rosa, muito saturada de luz, foi usada como espaço aberto ou vazio, </a:t>
            </a:r>
          </a:p>
          <a:p>
            <a:pPr algn="ctr"/>
            <a:r>
              <a:rPr lang="pt-BR" sz="1200" dirty="0" smtClean="0">
                <a:solidFill>
                  <a:schemeClr val="tx1">
                    <a:lumMod val="65000"/>
                    <a:lumOff val="35000"/>
                  </a:schemeClr>
                </a:solidFill>
              </a:rPr>
              <a:t>sobre o qual parecem flutuar as manchas azuis-acinzentadas e transparentes, sem ocupar integralmente os planos do quadro</a:t>
            </a:r>
            <a:endParaRPr lang="pt-BR" sz="1200" dirty="0">
              <a:solidFill>
                <a:schemeClr val="tx1">
                  <a:lumMod val="65000"/>
                  <a:lumOff val="35000"/>
                </a:schemeClr>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Nós\Artistas\Courbet\Nova pasta\01 0 aparência.jpg"/>
          <p:cNvPicPr>
            <a:picLocks noChangeAspect="1" noChangeArrowheads="1"/>
          </p:cNvPicPr>
          <p:nvPr/>
        </p:nvPicPr>
        <p:blipFill>
          <a:blip r:embed="rId3" cstate="print"/>
          <a:srcRect/>
          <a:stretch>
            <a:fillRect/>
          </a:stretch>
        </p:blipFill>
        <p:spPr bwMode="auto">
          <a:xfrm>
            <a:off x="1475656" y="897404"/>
            <a:ext cx="6115626" cy="4979868"/>
          </a:xfrm>
          <a:prstGeom prst="rect">
            <a:avLst/>
          </a:prstGeom>
          <a:noFill/>
        </p:spPr>
      </p:pic>
      <p:sp>
        <p:nvSpPr>
          <p:cNvPr id="3" name="Retângulo 2"/>
          <p:cNvSpPr/>
          <p:nvPr/>
        </p:nvSpPr>
        <p:spPr>
          <a:xfrm>
            <a:off x="0" y="6237312"/>
            <a:ext cx="9144000" cy="553998"/>
          </a:xfrm>
          <a:prstGeom prst="rect">
            <a:avLst/>
          </a:prstGeom>
        </p:spPr>
        <p:txBody>
          <a:bodyPr wrap="square">
            <a:spAutoFit/>
          </a:bodyPr>
          <a:lstStyle/>
          <a:p>
            <a:pPr algn="ctr"/>
            <a:r>
              <a:rPr lang="pt-BR" sz="1000" dirty="0" err="1" smtClean="0">
                <a:solidFill>
                  <a:schemeClr val="bg1">
                    <a:lumMod val="50000"/>
                  </a:schemeClr>
                </a:solidFill>
              </a:rPr>
              <a:t>Gustave</a:t>
            </a:r>
            <a:r>
              <a:rPr lang="pt-BR" sz="1000" dirty="0" smtClean="0">
                <a:solidFill>
                  <a:schemeClr val="bg1">
                    <a:lumMod val="50000"/>
                  </a:schemeClr>
                </a:solidFill>
              </a:rPr>
              <a:t> </a:t>
            </a:r>
            <a:r>
              <a:rPr lang="pt-BR" sz="1000" dirty="0" err="1" smtClean="0">
                <a:solidFill>
                  <a:schemeClr val="bg1">
                    <a:lumMod val="50000"/>
                  </a:schemeClr>
                </a:solidFill>
              </a:rPr>
              <a:t>Courbet</a:t>
            </a:r>
            <a:r>
              <a:rPr lang="pt-BR" sz="1000" dirty="0" smtClean="0">
                <a:solidFill>
                  <a:schemeClr val="bg1">
                    <a:lumMod val="50000"/>
                  </a:schemeClr>
                </a:solidFill>
              </a:rPr>
              <a:t>; </a:t>
            </a:r>
            <a:r>
              <a:rPr lang="pt-BR" sz="1000" i="1" dirty="0" smtClean="0">
                <a:solidFill>
                  <a:schemeClr val="bg1">
                    <a:lumMod val="50000"/>
                  </a:schemeClr>
                </a:solidFill>
              </a:rPr>
              <a:t>A origem do mundo</a:t>
            </a:r>
            <a:r>
              <a:rPr lang="pt-BR" sz="1000" dirty="0" smtClean="0">
                <a:solidFill>
                  <a:schemeClr val="bg1">
                    <a:lumMod val="50000"/>
                  </a:schemeClr>
                </a:solidFill>
              </a:rPr>
              <a:t>; ost; 1866; 46 x 55 cm</a:t>
            </a:r>
          </a:p>
          <a:p>
            <a:pPr algn="ctr"/>
            <a:r>
              <a:rPr lang="pt-BR" sz="1000" dirty="0" smtClean="0">
                <a:solidFill>
                  <a:schemeClr val="bg1">
                    <a:lumMod val="50000"/>
                  </a:schemeClr>
                </a:solidFill>
              </a:rPr>
              <a:t>Museu d’</a:t>
            </a:r>
            <a:r>
              <a:rPr lang="pt-BR" sz="1000" dirty="0" err="1" smtClean="0">
                <a:solidFill>
                  <a:schemeClr val="bg1">
                    <a:lumMod val="50000"/>
                  </a:schemeClr>
                </a:solidFill>
              </a:rPr>
              <a:t>Orsay</a:t>
            </a:r>
            <a:r>
              <a:rPr lang="pt-BR" sz="1000" dirty="0" smtClean="0">
                <a:solidFill>
                  <a:schemeClr val="bg1">
                    <a:lumMod val="50000"/>
                  </a:schemeClr>
                </a:solidFill>
              </a:rPr>
              <a:t>; Paris; França</a:t>
            </a:r>
          </a:p>
          <a:p>
            <a:pPr algn="ctr"/>
            <a:r>
              <a:rPr lang="pt-BR" sz="1000" dirty="0" smtClean="0">
                <a:solidFill>
                  <a:schemeClr val="bg1">
                    <a:lumMod val="50000"/>
                  </a:schemeClr>
                </a:solidFill>
              </a:rPr>
              <a:t>http://donatien.2ate.net/artistes_peintres_du_nu.html : 2007.10.13</a:t>
            </a:r>
            <a:endParaRPr lang="pt-BR" sz="1000" dirty="0">
              <a:solidFill>
                <a:schemeClr val="bg1">
                  <a:lumMod val="50000"/>
                </a:schemeClr>
              </a:solidFill>
            </a:endParaRPr>
          </a:p>
        </p:txBody>
      </p:sp>
      <p:sp>
        <p:nvSpPr>
          <p:cNvPr id="4" name="CaixaDeTexto 3"/>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DECOMPOSIÇÃO FORMAL - 1</a:t>
            </a:r>
          </a:p>
          <a:p>
            <a:pPr algn="ctr"/>
            <a:r>
              <a:rPr lang="pt-BR" sz="1300" dirty="0" smtClean="0">
                <a:solidFill>
                  <a:schemeClr val="bg1">
                    <a:lumMod val="65000"/>
                  </a:schemeClr>
                </a:solidFill>
              </a:rPr>
              <a:t>imagem aparentemente simples</a:t>
            </a:r>
            <a:endParaRPr lang="pt-BR" sz="13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0" y="0"/>
            <a:ext cx="9144000" cy="907941"/>
          </a:xfrm>
          <a:prstGeom prst="rect">
            <a:avLst/>
          </a:prstGeom>
          <a:noFill/>
        </p:spPr>
        <p:txBody>
          <a:bodyPr wrap="square" rtlCol="0">
            <a:spAutoFit/>
          </a:bodyPr>
          <a:lstStyle/>
          <a:p>
            <a:pPr algn="ctr"/>
            <a:r>
              <a:rPr lang="pt-BR" sz="1400" dirty="0" smtClean="0">
                <a:solidFill>
                  <a:schemeClr val="bg1">
                    <a:lumMod val="65000"/>
                  </a:schemeClr>
                </a:solidFill>
              </a:rPr>
              <a:t>DECOMPOSIÇÃO FORMAL - 2</a:t>
            </a:r>
          </a:p>
          <a:p>
            <a:pPr algn="ctr"/>
            <a:endParaRPr lang="pt-BR" sz="1300" dirty="0" smtClean="0">
              <a:solidFill>
                <a:schemeClr val="bg1">
                  <a:lumMod val="65000"/>
                </a:schemeClr>
              </a:solidFill>
            </a:endParaRPr>
          </a:p>
          <a:p>
            <a:pPr algn="ctr"/>
            <a:r>
              <a:rPr lang="pt-BR" sz="1300" dirty="0" smtClean="0">
                <a:solidFill>
                  <a:schemeClr val="bg1">
                    <a:lumMod val="65000"/>
                  </a:schemeClr>
                </a:solidFill>
              </a:rPr>
              <a:t>extrapolação da representação do corpo, mostrando o tamanho e a proporção do recorte temático feito pelo pintor,</a:t>
            </a:r>
          </a:p>
          <a:p>
            <a:pPr algn="ctr"/>
            <a:r>
              <a:rPr lang="pt-BR" sz="1300" dirty="0" smtClean="0">
                <a:solidFill>
                  <a:schemeClr val="bg1">
                    <a:lumMod val="65000"/>
                  </a:schemeClr>
                </a:solidFill>
              </a:rPr>
              <a:t>que apresenta o que é aparentemente principal ou mais desejável no corpo feminino</a:t>
            </a:r>
            <a:endParaRPr lang="pt-BR" sz="1300" dirty="0">
              <a:solidFill>
                <a:schemeClr val="bg1">
                  <a:lumMod val="65000"/>
                </a:schemeClr>
              </a:solidFill>
            </a:endParaRPr>
          </a:p>
        </p:txBody>
      </p:sp>
      <p:pic>
        <p:nvPicPr>
          <p:cNvPr id="1026" name="Picture 2" descr="C:\Nós\William\História da arte\Composição e formas - slides\Composição e formas - esquema para courbet\Corpo inteiro\montagem\joelho\imagem - usada nos slides - novo joelho.JPG"/>
          <p:cNvPicPr>
            <a:picLocks noChangeAspect="1" noChangeArrowheads="1"/>
          </p:cNvPicPr>
          <p:nvPr/>
        </p:nvPicPr>
        <p:blipFill>
          <a:blip r:embed="rId3" cstate="print"/>
          <a:srcRect/>
          <a:stretch>
            <a:fillRect/>
          </a:stretch>
        </p:blipFill>
        <p:spPr bwMode="auto">
          <a:xfrm>
            <a:off x="180000" y="1988840"/>
            <a:ext cx="8750489" cy="3555240"/>
          </a:xfrm>
          <a:prstGeom prst="rect">
            <a:avLst/>
          </a:prstGeom>
          <a:noFill/>
          <a:scene3d>
            <a:camera prst="orthographicFront">
              <a:rot lat="0" lon="0" rev="228000"/>
            </a:camera>
            <a:lightRig rig="threePt" dir="t"/>
          </a:scene3d>
        </p:spPr>
      </p:pic>
      <p:sp>
        <p:nvSpPr>
          <p:cNvPr id="6" name="Retângulo 5"/>
          <p:cNvSpPr/>
          <p:nvPr/>
        </p:nvSpPr>
        <p:spPr>
          <a:xfrm>
            <a:off x="0" y="6237312"/>
            <a:ext cx="9144000" cy="553998"/>
          </a:xfrm>
          <a:prstGeom prst="rect">
            <a:avLst/>
          </a:prstGeom>
        </p:spPr>
        <p:txBody>
          <a:bodyPr wrap="square">
            <a:spAutoFit/>
          </a:bodyPr>
          <a:lstStyle/>
          <a:p>
            <a:pPr algn="ctr"/>
            <a:r>
              <a:rPr lang="pt-BR" sz="1000" dirty="0" err="1" smtClean="0">
                <a:solidFill>
                  <a:schemeClr val="bg1">
                    <a:lumMod val="50000"/>
                  </a:schemeClr>
                </a:solidFill>
              </a:rPr>
              <a:t>Gustave</a:t>
            </a:r>
            <a:r>
              <a:rPr lang="pt-BR" sz="1000" dirty="0" smtClean="0">
                <a:solidFill>
                  <a:schemeClr val="bg1">
                    <a:lumMod val="50000"/>
                  </a:schemeClr>
                </a:solidFill>
              </a:rPr>
              <a:t> </a:t>
            </a:r>
            <a:r>
              <a:rPr lang="pt-BR" sz="1000" dirty="0" err="1" smtClean="0">
                <a:solidFill>
                  <a:schemeClr val="bg1">
                    <a:lumMod val="50000"/>
                  </a:schemeClr>
                </a:solidFill>
              </a:rPr>
              <a:t>Courbet</a:t>
            </a:r>
            <a:r>
              <a:rPr lang="pt-BR" sz="1000" dirty="0" smtClean="0">
                <a:solidFill>
                  <a:schemeClr val="bg1">
                    <a:lumMod val="50000"/>
                  </a:schemeClr>
                </a:solidFill>
              </a:rPr>
              <a:t>; </a:t>
            </a:r>
            <a:r>
              <a:rPr lang="pt-BR" sz="1000" i="1" dirty="0" smtClean="0">
                <a:solidFill>
                  <a:schemeClr val="bg1">
                    <a:lumMod val="50000"/>
                  </a:schemeClr>
                </a:solidFill>
              </a:rPr>
              <a:t>A origem do mundo</a:t>
            </a:r>
            <a:r>
              <a:rPr lang="pt-BR" sz="1000" dirty="0" smtClean="0">
                <a:solidFill>
                  <a:schemeClr val="bg1">
                    <a:lumMod val="50000"/>
                  </a:schemeClr>
                </a:solidFill>
              </a:rPr>
              <a:t>; ost; 1866; 46 x 55 cm</a:t>
            </a:r>
          </a:p>
          <a:p>
            <a:pPr algn="ctr"/>
            <a:r>
              <a:rPr lang="pt-BR" sz="1000" dirty="0" smtClean="0">
                <a:solidFill>
                  <a:schemeClr val="bg1">
                    <a:lumMod val="50000"/>
                  </a:schemeClr>
                </a:solidFill>
              </a:rPr>
              <a:t>Museu d’</a:t>
            </a:r>
            <a:r>
              <a:rPr lang="pt-BR" sz="1000" dirty="0" err="1" smtClean="0">
                <a:solidFill>
                  <a:schemeClr val="bg1">
                    <a:lumMod val="50000"/>
                  </a:schemeClr>
                </a:solidFill>
              </a:rPr>
              <a:t>Orsay</a:t>
            </a:r>
            <a:r>
              <a:rPr lang="pt-BR" sz="1000" dirty="0" smtClean="0">
                <a:solidFill>
                  <a:schemeClr val="bg1">
                    <a:lumMod val="50000"/>
                  </a:schemeClr>
                </a:solidFill>
              </a:rPr>
              <a:t>; Paris; França</a:t>
            </a:r>
          </a:p>
          <a:p>
            <a:pPr algn="ctr"/>
            <a:r>
              <a:rPr lang="pt-BR" sz="1000" dirty="0" smtClean="0">
                <a:solidFill>
                  <a:schemeClr val="bg1">
                    <a:lumMod val="50000"/>
                  </a:schemeClr>
                </a:solidFill>
              </a:rPr>
              <a:t>http://donatien.2ate.net/artistes_peintres_du_nu.html : 2007.10.13</a:t>
            </a:r>
            <a:endParaRPr lang="pt-BR" sz="1000" dirty="0">
              <a:solidFill>
                <a:schemeClr val="bg1">
                  <a:lumMod val="50000"/>
                </a:schemeClr>
              </a:solidFill>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Nós\Artistas\Courbet\Nova pasta\02 substratos do tema - concepção com mundo externo, desenvolvimento, lactação volta mundo externo - Cópia.jpg"/>
          <p:cNvPicPr>
            <a:picLocks noChangeAspect="1" noChangeArrowheads="1"/>
          </p:cNvPicPr>
          <p:nvPr/>
        </p:nvPicPr>
        <p:blipFill>
          <a:blip r:embed="rId3" cstate="print"/>
          <a:srcRect/>
          <a:stretch>
            <a:fillRect/>
          </a:stretch>
        </p:blipFill>
        <p:spPr bwMode="auto">
          <a:xfrm>
            <a:off x="130552" y="2853176"/>
            <a:ext cx="2785264" cy="2268000"/>
          </a:xfrm>
          <a:prstGeom prst="rect">
            <a:avLst/>
          </a:prstGeom>
          <a:noFill/>
        </p:spPr>
      </p:pic>
      <p:sp>
        <p:nvSpPr>
          <p:cNvPr id="5" name="CaixaDeTexto 4"/>
          <p:cNvSpPr txBox="1"/>
          <p:nvPr/>
        </p:nvSpPr>
        <p:spPr>
          <a:xfrm>
            <a:off x="251520" y="851228"/>
            <a:ext cx="8676456" cy="1384995"/>
          </a:xfrm>
          <a:prstGeom prst="rect">
            <a:avLst/>
          </a:prstGeom>
          <a:noFill/>
        </p:spPr>
        <p:txBody>
          <a:bodyPr wrap="square" rtlCol="0">
            <a:spAutoFit/>
          </a:bodyPr>
          <a:lstStyle/>
          <a:p>
            <a:r>
              <a:rPr lang="pt-BR" sz="1200" dirty="0" smtClean="0">
                <a:solidFill>
                  <a:schemeClr val="bg1">
                    <a:lumMod val="65000"/>
                  </a:schemeClr>
                </a:solidFill>
              </a:rPr>
              <a:t>esquerda: substratos - vagina para o contato com o mundo externo, a cópula e a concepção; ventre para o desenvolvimento, a gestação; 	               seios para a alimentação, a lactação,  voltando ao contato com o mundo externo</a:t>
            </a:r>
          </a:p>
          <a:p>
            <a:endParaRPr lang="pt-BR" sz="1200" dirty="0" smtClean="0">
              <a:solidFill>
                <a:schemeClr val="bg1">
                  <a:lumMod val="65000"/>
                </a:schemeClr>
              </a:solidFill>
            </a:endParaRPr>
          </a:p>
          <a:p>
            <a:r>
              <a:rPr lang="pt-BR" sz="1200" dirty="0" smtClean="0">
                <a:solidFill>
                  <a:schemeClr val="bg1">
                    <a:lumMod val="65000"/>
                  </a:schemeClr>
                </a:solidFill>
              </a:rPr>
              <a:t>centro: ambiente - planos quase negros e tecido</a:t>
            </a:r>
          </a:p>
          <a:p>
            <a:endParaRPr lang="pt-BR" sz="1200" dirty="0" smtClean="0">
              <a:solidFill>
                <a:schemeClr val="bg1">
                  <a:lumMod val="65000"/>
                </a:schemeClr>
              </a:solidFill>
            </a:endParaRPr>
          </a:p>
          <a:p>
            <a:r>
              <a:rPr lang="pt-BR" sz="1200" dirty="0" smtClean="0">
                <a:solidFill>
                  <a:schemeClr val="bg1">
                    <a:lumMod val="65000"/>
                  </a:schemeClr>
                </a:solidFill>
              </a:rPr>
              <a:t>direita: tecido - superior passa por cima da representação do modelo e inferior passa por baixo, em uma forma de oferecimento do 		  conteúdo, como se estivesse abrindo um presente ou a “Caixa de Pandora”</a:t>
            </a:r>
            <a:endParaRPr lang="pt-BR" sz="1200" dirty="0">
              <a:solidFill>
                <a:schemeClr val="bg1">
                  <a:lumMod val="65000"/>
                </a:schemeClr>
              </a:solidFill>
            </a:endParaRPr>
          </a:p>
        </p:txBody>
      </p:sp>
      <p:pic>
        <p:nvPicPr>
          <p:cNvPr id="6" name="Picture 2" descr="C:\Nós\Artistas\Courbet\Nova pasta\03 0 ambiente do tema.jpg"/>
          <p:cNvPicPr>
            <a:picLocks noChangeAspect="1" noChangeArrowheads="1"/>
          </p:cNvPicPr>
          <p:nvPr/>
        </p:nvPicPr>
        <p:blipFill>
          <a:blip r:embed="rId4" cstate="print"/>
          <a:srcRect/>
          <a:stretch>
            <a:fillRect/>
          </a:stretch>
        </p:blipFill>
        <p:spPr bwMode="auto">
          <a:xfrm>
            <a:off x="3203848" y="2853176"/>
            <a:ext cx="2785264" cy="2268000"/>
          </a:xfrm>
          <a:prstGeom prst="rect">
            <a:avLst/>
          </a:prstGeom>
          <a:noFill/>
        </p:spPr>
      </p:pic>
      <p:pic>
        <p:nvPicPr>
          <p:cNvPr id="8" name="Picture 2" descr="C:\Nós\Artistas\Courbet\Nova pasta\03 1 tecido do tema - superior passa por cima e inferior passa por baixo.jpg"/>
          <p:cNvPicPr>
            <a:picLocks noChangeAspect="1" noChangeArrowheads="1"/>
          </p:cNvPicPr>
          <p:nvPr/>
        </p:nvPicPr>
        <p:blipFill>
          <a:blip r:embed="rId5" cstate="print"/>
          <a:srcRect/>
          <a:stretch>
            <a:fillRect/>
          </a:stretch>
        </p:blipFill>
        <p:spPr bwMode="auto">
          <a:xfrm>
            <a:off x="6228184" y="2853176"/>
            <a:ext cx="2785263" cy="2268000"/>
          </a:xfrm>
          <a:prstGeom prst="rect">
            <a:avLst/>
          </a:prstGeom>
          <a:noFill/>
        </p:spPr>
      </p:pic>
      <p:sp>
        <p:nvSpPr>
          <p:cNvPr id="10" name="CaixaDeTexto 9"/>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DECOMPOSIÇÃO FORMAL - 3</a:t>
            </a:r>
          </a:p>
          <a:p>
            <a:pPr algn="ctr"/>
            <a:r>
              <a:rPr lang="pt-BR" sz="1300" dirty="0" smtClean="0">
                <a:solidFill>
                  <a:schemeClr val="bg1">
                    <a:lumMod val="65000"/>
                  </a:schemeClr>
                </a:solidFill>
              </a:rPr>
              <a:t>relações com o tema</a:t>
            </a:r>
            <a:endParaRPr lang="pt-BR" sz="1300" dirty="0">
              <a:solidFill>
                <a:schemeClr val="bg1">
                  <a:lumMod val="65000"/>
                </a:schemeClr>
              </a:solidFill>
            </a:endParaRPr>
          </a:p>
        </p:txBody>
      </p:sp>
      <p:sp>
        <p:nvSpPr>
          <p:cNvPr id="11" name="Retângulo 10"/>
          <p:cNvSpPr/>
          <p:nvPr/>
        </p:nvSpPr>
        <p:spPr>
          <a:xfrm>
            <a:off x="0" y="6237312"/>
            <a:ext cx="9144000" cy="553998"/>
          </a:xfrm>
          <a:prstGeom prst="rect">
            <a:avLst/>
          </a:prstGeom>
        </p:spPr>
        <p:txBody>
          <a:bodyPr wrap="square">
            <a:spAutoFit/>
          </a:bodyPr>
          <a:lstStyle/>
          <a:p>
            <a:pPr algn="ctr"/>
            <a:r>
              <a:rPr lang="pt-BR" sz="1000" dirty="0" err="1" smtClean="0">
                <a:solidFill>
                  <a:schemeClr val="bg1">
                    <a:lumMod val="50000"/>
                  </a:schemeClr>
                </a:solidFill>
              </a:rPr>
              <a:t>Gustave</a:t>
            </a:r>
            <a:r>
              <a:rPr lang="pt-BR" sz="1000" dirty="0" smtClean="0">
                <a:solidFill>
                  <a:schemeClr val="bg1">
                    <a:lumMod val="50000"/>
                  </a:schemeClr>
                </a:solidFill>
              </a:rPr>
              <a:t> </a:t>
            </a:r>
            <a:r>
              <a:rPr lang="pt-BR" sz="1000" dirty="0" err="1" smtClean="0">
                <a:solidFill>
                  <a:schemeClr val="bg1">
                    <a:lumMod val="50000"/>
                  </a:schemeClr>
                </a:solidFill>
              </a:rPr>
              <a:t>Courbet</a:t>
            </a:r>
            <a:r>
              <a:rPr lang="pt-BR" sz="1000" dirty="0" smtClean="0">
                <a:solidFill>
                  <a:schemeClr val="bg1">
                    <a:lumMod val="50000"/>
                  </a:schemeClr>
                </a:solidFill>
              </a:rPr>
              <a:t>; </a:t>
            </a:r>
            <a:r>
              <a:rPr lang="pt-BR" sz="1000" i="1" dirty="0" smtClean="0">
                <a:solidFill>
                  <a:schemeClr val="bg1">
                    <a:lumMod val="50000"/>
                  </a:schemeClr>
                </a:solidFill>
              </a:rPr>
              <a:t>A origem do mundo</a:t>
            </a:r>
            <a:r>
              <a:rPr lang="pt-BR" sz="1000" dirty="0" smtClean="0">
                <a:solidFill>
                  <a:schemeClr val="bg1">
                    <a:lumMod val="50000"/>
                  </a:schemeClr>
                </a:solidFill>
              </a:rPr>
              <a:t>; ost; 1866; 46 x 55 cm</a:t>
            </a:r>
          </a:p>
          <a:p>
            <a:pPr algn="ctr"/>
            <a:r>
              <a:rPr lang="pt-BR" sz="1000" dirty="0" smtClean="0">
                <a:solidFill>
                  <a:schemeClr val="bg1">
                    <a:lumMod val="50000"/>
                  </a:schemeClr>
                </a:solidFill>
              </a:rPr>
              <a:t>Museu d’</a:t>
            </a:r>
            <a:r>
              <a:rPr lang="pt-BR" sz="1000" dirty="0" err="1" smtClean="0">
                <a:solidFill>
                  <a:schemeClr val="bg1">
                    <a:lumMod val="50000"/>
                  </a:schemeClr>
                </a:solidFill>
              </a:rPr>
              <a:t>Orsay</a:t>
            </a:r>
            <a:r>
              <a:rPr lang="pt-BR" sz="1000" dirty="0" smtClean="0">
                <a:solidFill>
                  <a:schemeClr val="bg1">
                    <a:lumMod val="50000"/>
                  </a:schemeClr>
                </a:solidFill>
              </a:rPr>
              <a:t>; Paris; França</a:t>
            </a:r>
          </a:p>
          <a:p>
            <a:pPr algn="ctr"/>
            <a:r>
              <a:rPr lang="pt-BR" sz="1000" dirty="0" smtClean="0">
                <a:solidFill>
                  <a:schemeClr val="bg1">
                    <a:lumMod val="50000"/>
                  </a:schemeClr>
                </a:solidFill>
              </a:rPr>
              <a:t>http://donatien.2ate.net/artistes_peintres_du_nu.html : 2007.10.13</a:t>
            </a:r>
            <a:endParaRPr lang="pt-BR" sz="1000" dirty="0">
              <a:solidFill>
                <a:schemeClr val="bg1">
                  <a:lumMod val="50000"/>
                </a:schemeClr>
              </a:solidFill>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Nós\Artistas\Courbet\Nova pasta\04 eixos vertical e horizontal do plano plástico.jpg"/>
          <p:cNvPicPr>
            <a:picLocks noChangeAspect="1" noChangeArrowheads="1"/>
          </p:cNvPicPr>
          <p:nvPr/>
        </p:nvPicPr>
        <p:blipFill>
          <a:blip r:embed="rId3" cstate="print"/>
          <a:srcRect/>
          <a:stretch>
            <a:fillRect/>
          </a:stretch>
        </p:blipFill>
        <p:spPr bwMode="auto">
          <a:xfrm>
            <a:off x="305005" y="1916832"/>
            <a:ext cx="3978963" cy="3240000"/>
          </a:xfrm>
          <a:prstGeom prst="rect">
            <a:avLst/>
          </a:prstGeom>
          <a:noFill/>
        </p:spPr>
      </p:pic>
      <p:pic>
        <p:nvPicPr>
          <p:cNvPr id="4098" name="Picture 2" descr="C:\Nós\Artistas\Courbet\Nova pasta\05 eixos diagonais do plano plástico.jpg"/>
          <p:cNvPicPr>
            <a:picLocks noChangeAspect="1" noChangeArrowheads="1"/>
          </p:cNvPicPr>
          <p:nvPr/>
        </p:nvPicPr>
        <p:blipFill>
          <a:blip r:embed="rId4" cstate="print"/>
          <a:srcRect/>
          <a:stretch>
            <a:fillRect/>
          </a:stretch>
        </p:blipFill>
        <p:spPr bwMode="auto">
          <a:xfrm>
            <a:off x="4841525" y="1917192"/>
            <a:ext cx="3978947" cy="3240000"/>
          </a:xfrm>
          <a:prstGeom prst="rect">
            <a:avLst/>
          </a:prstGeom>
          <a:noFill/>
        </p:spPr>
      </p:pic>
      <p:sp>
        <p:nvSpPr>
          <p:cNvPr id="5" name="CaixaDeTexto 4"/>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DECOMPOSIÇÃO FORMAL - 4</a:t>
            </a:r>
          </a:p>
          <a:p>
            <a:pPr algn="ctr"/>
            <a:r>
              <a:rPr lang="pt-BR" sz="1300" dirty="0" smtClean="0">
                <a:solidFill>
                  <a:schemeClr val="bg1">
                    <a:lumMod val="65000"/>
                  </a:schemeClr>
                </a:solidFill>
              </a:rPr>
              <a:t>eixos do plano plástico, ou da tela</a:t>
            </a:r>
            <a:endParaRPr lang="pt-BR" sz="1300" dirty="0">
              <a:solidFill>
                <a:schemeClr val="bg1">
                  <a:lumMod val="65000"/>
                </a:schemeClr>
              </a:solidFill>
            </a:endParaRPr>
          </a:p>
        </p:txBody>
      </p:sp>
      <p:sp>
        <p:nvSpPr>
          <p:cNvPr id="6" name="Retângulo 5"/>
          <p:cNvSpPr/>
          <p:nvPr/>
        </p:nvSpPr>
        <p:spPr>
          <a:xfrm>
            <a:off x="0" y="6237312"/>
            <a:ext cx="9144000" cy="553998"/>
          </a:xfrm>
          <a:prstGeom prst="rect">
            <a:avLst/>
          </a:prstGeom>
        </p:spPr>
        <p:txBody>
          <a:bodyPr wrap="square">
            <a:spAutoFit/>
          </a:bodyPr>
          <a:lstStyle/>
          <a:p>
            <a:pPr algn="ctr"/>
            <a:r>
              <a:rPr lang="pt-BR" sz="1000" dirty="0" err="1" smtClean="0">
                <a:solidFill>
                  <a:schemeClr val="bg1">
                    <a:lumMod val="50000"/>
                  </a:schemeClr>
                </a:solidFill>
              </a:rPr>
              <a:t>Gustave</a:t>
            </a:r>
            <a:r>
              <a:rPr lang="pt-BR" sz="1000" dirty="0" smtClean="0">
                <a:solidFill>
                  <a:schemeClr val="bg1">
                    <a:lumMod val="50000"/>
                  </a:schemeClr>
                </a:solidFill>
              </a:rPr>
              <a:t> </a:t>
            </a:r>
            <a:r>
              <a:rPr lang="pt-BR" sz="1000" dirty="0" err="1" smtClean="0">
                <a:solidFill>
                  <a:schemeClr val="bg1">
                    <a:lumMod val="50000"/>
                  </a:schemeClr>
                </a:solidFill>
              </a:rPr>
              <a:t>Courbet</a:t>
            </a:r>
            <a:r>
              <a:rPr lang="pt-BR" sz="1000" dirty="0" smtClean="0">
                <a:solidFill>
                  <a:schemeClr val="bg1">
                    <a:lumMod val="50000"/>
                  </a:schemeClr>
                </a:solidFill>
              </a:rPr>
              <a:t>; </a:t>
            </a:r>
            <a:r>
              <a:rPr lang="pt-BR" sz="1000" i="1" dirty="0" smtClean="0">
                <a:solidFill>
                  <a:schemeClr val="bg1">
                    <a:lumMod val="50000"/>
                  </a:schemeClr>
                </a:solidFill>
              </a:rPr>
              <a:t>A origem do mundo</a:t>
            </a:r>
            <a:r>
              <a:rPr lang="pt-BR" sz="1000" dirty="0" smtClean="0">
                <a:solidFill>
                  <a:schemeClr val="bg1">
                    <a:lumMod val="50000"/>
                  </a:schemeClr>
                </a:solidFill>
              </a:rPr>
              <a:t>; ost; 1866; 46 x 55 cm</a:t>
            </a:r>
          </a:p>
          <a:p>
            <a:pPr algn="ctr"/>
            <a:r>
              <a:rPr lang="pt-BR" sz="1000" dirty="0" smtClean="0">
                <a:solidFill>
                  <a:schemeClr val="bg1">
                    <a:lumMod val="50000"/>
                  </a:schemeClr>
                </a:solidFill>
              </a:rPr>
              <a:t>Museu d’</a:t>
            </a:r>
            <a:r>
              <a:rPr lang="pt-BR" sz="1000" dirty="0" err="1" smtClean="0">
                <a:solidFill>
                  <a:schemeClr val="bg1">
                    <a:lumMod val="50000"/>
                  </a:schemeClr>
                </a:solidFill>
              </a:rPr>
              <a:t>Orsay</a:t>
            </a:r>
            <a:r>
              <a:rPr lang="pt-BR" sz="1000" dirty="0" smtClean="0">
                <a:solidFill>
                  <a:schemeClr val="bg1">
                    <a:lumMod val="50000"/>
                  </a:schemeClr>
                </a:solidFill>
              </a:rPr>
              <a:t>; Paris; França</a:t>
            </a:r>
          </a:p>
          <a:p>
            <a:pPr algn="ctr"/>
            <a:r>
              <a:rPr lang="pt-BR" sz="1000" dirty="0" smtClean="0">
                <a:solidFill>
                  <a:schemeClr val="bg1">
                    <a:lumMod val="50000"/>
                  </a:schemeClr>
                </a:solidFill>
              </a:rPr>
              <a:t>http://donatien.2ate.net/artistes_peintres_du_nu.html : 2007.10.13</a:t>
            </a:r>
            <a:endParaRPr lang="pt-BR" sz="1000" dirty="0">
              <a:solidFill>
                <a:schemeClr val="bg1">
                  <a:lumMod val="50000"/>
                </a:schemeClr>
              </a:solidFill>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Nós\Artistas\Courbet\Nova pasta\06 1 eixo do corpo.jpg"/>
          <p:cNvPicPr>
            <a:picLocks noChangeAspect="1" noChangeArrowheads="1"/>
          </p:cNvPicPr>
          <p:nvPr/>
        </p:nvPicPr>
        <p:blipFill>
          <a:blip r:embed="rId3" cstate="print"/>
          <a:srcRect/>
          <a:stretch>
            <a:fillRect/>
          </a:stretch>
        </p:blipFill>
        <p:spPr bwMode="auto">
          <a:xfrm>
            <a:off x="824165" y="836992"/>
            <a:ext cx="3094735" cy="2520000"/>
          </a:xfrm>
          <a:prstGeom prst="rect">
            <a:avLst/>
          </a:prstGeom>
          <a:noFill/>
        </p:spPr>
      </p:pic>
      <p:pic>
        <p:nvPicPr>
          <p:cNvPr id="6147" name="Picture 3" descr="C:\Nós\Artistas\Courbet\Nova pasta\07 1 linha curva, com ângulo menor para cima, acompanhando o eixo diagonal ascendente da esquerda para a direita, vista em relação ao centro do quadro.jpg"/>
          <p:cNvPicPr>
            <a:picLocks noChangeAspect="1" noChangeArrowheads="1"/>
          </p:cNvPicPr>
          <p:nvPr/>
        </p:nvPicPr>
        <p:blipFill>
          <a:blip r:embed="rId4" cstate="print"/>
          <a:srcRect/>
          <a:stretch>
            <a:fillRect/>
          </a:stretch>
        </p:blipFill>
        <p:spPr bwMode="auto">
          <a:xfrm>
            <a:off x="4928622" y="836992"/>
            <a:ext cx="3094735" cy="2520000"/>
          </a:xfrm>
          <a:prstGeom prst="rect">
            <a:avLst/>
          </a:prstGeom>
          <a:noFill/>
        </p:spPr>
      </p:pic>
      <p:pic>
        <p:nvPicPr>
          <p:cNvPr id="6148" name="Picture 4" descr="C:\Nós\Artistas\Courbet\Nova pasta\08 1 linha curva, com ângulo menor para baixo, acompanhando as partes inferiores dos eixos diagonais, vista em relação ao centro do quadro.jpg"/>
          <p:cNvPicPr>
            <a:picLocks noChangeAspect="1" noChangeArrowheads="1"/>
          </p:cNvPicPr>
          <p:nvPr/>
        </p:nvPicPr>
        <p:blipFill>
          <a:blip r:embed="rId5" cstate="print"/>
          <a:srcRect/>
          <a:stretch>
            <a:fillRect/>
          </a:stretch>
        </p:blipFill>
        <p:spPr bwMode="auto">
          <a:xfrm>
            <a:off x="824165" y="3573296"/>
            <a:ext cx="3094735" cy="2520000"/>
          </a:xfrm>
          <a:prstGeom prst="rect">
            <a:avLst/>
          </a:prstGeom>
          <a:noFill/>
        </p:spPr>
      </p:pic>
      <p:pic>
        <p:nvPicPr>
          <p:cNvPr id="1026" name="Picture 2" descr="C:\Nós\Artistas\Courbet\Nova pasta\07 1 linha curva, com ângulo menor para cima, acompanhando o eixo diagonal ascendente da esquerda para a direita, vista em relação ao centro do quadro - Cópia.jpg"/>
          <p:cNvPicPr>
            <a:picLocks noChangeAspect="1" noChangeArrowheads="1"/>
          </p:cNvPicPr>
          <p:nvPr/>
        </p:nvPicPr>
        <p:blipFill>
          <a:blip r:embed="rId6" cstate="print"/>
          <a:srcRect/>
          <a:stretch>
            <a:fillRect/>
          </a:stretch>
        </p:blipFill>
        <p:spPr bwMode="auto">
          <a:xfrm>
            <a:off x="4932047" y="3573296"/>
            <a:ext cx="3094735" cy="2520000"/>
          </a:xfrm>
          <a:prstGeom prst="rect">
            <a:avLst/>
          </a:prstGeom>
          <a:noFill/>
        </p:spPr>
      </p:pic>
      <p:sp>
        <p:nvSpPr>
          <p:cNvPr id="8" name="CaixaDeTexto 7"/>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DECOMPOSIÇÃO FORMAL - 5</a:t>
            </a:r>
          </a:p>
          <a:p>
            <a:pPr algn="ctr"/>
            <a:r>
              <a:rPr lang="pt-BR" sz="1300" dirty="0" smtClean="0">
                <a:solidFill>
                  <a:schemeClr val="bg1">
                    <a:lumMod val="65000"/>
                  </a:schemeClr>
                </a:solidFill>
              </a:rPr>
              <a:t>linhas sinuosa e curvas da representação acompanhando os eixos do plano plástico</a:t>
            </a:r>
            <a:endParaRPr lang="pt-BR" sz="1300" dirty="0">
              <a:solidFill>
                <a:schemeClr val="bg1">
                  <a:lumMod val="65000"/>
                </a:schemeClr>
              </a:solidFill>
            </a:endParaRPr>
          </a:p>
        </p:txBody>
      </p:sp>
      <p:sp>
        <p:nvSpPr>
          <p:cNvPr id="9" name="Retângulo 8"/>
          <p:cNvSpPr/>
          <p:nvPr/>
        </p:nvSpPr>
        <p:spPr>
          <a:xfrm>
            <a:off x="0" y="6237312"/>
            <a:ext cx="9144000" cy="553998"/>
          </a:xfrm>
          <a:prstGeom prst="rect">
            <a:avLst/>
          </a:prstGeom>
        </p:spPr>
        <p:txBody>
          <a:bodyPr wrap="square">
            <a:spAutoFit/>
          </a:bodyPr>
          <a:lstStyle/>
          <a:p>
            <a:pPr algn="ctr"/>
            <a:r>
              <a:rPr lang="pt-BR" sz="1000" dirty="0" err="1" smtClean="0">
                <a:solidFill>
                  <a:schemeClr val="bg1">
                    <a:lumMod val="50000"/>
                  </a:schemeClr>
                </a:solidFill>
              </a:rPr>
              <a:t>Gustave</a:t>
            </a:r>
            <a:r>
              <a:rPr lang="pt-BR" sz="1000" dirty="0" smtClean="0">
                <a:solidFill>
                  <a:schemeClr val="bg1">
                    <a:lumMod val="50000"/>
                  </a:schemeClr>
                </a:solidFill>
              </a:rPr>
              <a:t> </a:t>
            </a:r>
            <a:r>
              <a:rPr lang="pt-BR" sz="1000" dirty="0" err="1" smtClean="0">
                <a:solidFill>
                  <a:schemeClr val="bg1">
                    <a:lumMod val="50000"/>
                  </a:schemeClr>
                </a:solidFill>
              </a:rPr>
              <a:t>Courbet</a:t>
            </a:r>
            <a:r>
              <a:rPr lang="pt-BR" sz="1000" dirty="0" smtClean="0">
                <a:solidFill>
                  <a:schemeClr val="bg1">
                    <a:lumMod val="50000"/>
                  </a:schemeClr>
                </a:solidFill>
              </a:rPr>
              <a:t>; </a:t>
            </a:r>
            <a:r>
              <a:rPr lang="pt-BR" sz="1000" i="1" dirty="0" smtClean="0">
                <a:solidFill>
                  <a:schemeClr val="bg1">
                    <a:lumMod val="50000"/>
                  </a:schemeClr>
                </a:solidFill>
              </a:rPr>
              <a:t>A origem do mundo</a:t>
            </a:r>
            <a:r>
              <a:rPr lang="pt-BR" sz="1000" dirty="0" smtClean="0">
                <a:solidFill>
                  <a:schemeClr val="bg1">
                    <a:lumMod val="50000"/>
                  </a:schemeClr>
                </a:solidFill>
              </a:rPr>
              <a:t>; ost; 1866; 46 x 55 cm</a:t>
            </a:r>
          </a:p>
          <a:p>
            <a:pPr algn="ctr"/>
            <a:r>
              <a:rPr lang="pt-BR" sz="1000" dirty="0" smtClean="0">
                <a:solidFill>
                  <a:schemeClr val="bg1">
                    <a:lumMod val="50000"/>
                  </a:schemeClr>
                </a:solidFill>
              </a:rPr>
              <a:t>Museu d’</a:t>
            </a:r>
            <a:r>
              <a:rPr lang="pt-BR" sz="1000" dirty="0" err="1" smtClean="0">
                <a:solidFill>
                  <a:schemeClr val="bg1">
                    <a:lumMod val="50000"/>
                  </a:schemeClr>
                </a:solidFill>
              </a:rPr>
              <a:t>Orsay</a:t>
            </a:r>
            <a:r>
              <a:rPr lang="pt-BR" sz="1000" dirty="0" smtClean="0">
                <a:solidFill>
                  <a:schemeClr val="bg1">
                    <a:lumMod val="50000"/>
                  </a:schemeClr>
                </a:solidFill>
              </a:rPr>
              <a:t>; Paris; França</a:t>
            </a:r>
          </a:p>
          <a:p>
            <a:pPr algn="ctr"/>
            <a:r>
              <a:rPr lang="pt-BR" sz="1000" dirty="0" smtClean="0">
                <a:solidFill>
                  <a:schemeClr val="bg1">
                    <a:lumMod val="50000"/>
                  </a:schemeClr>
                </a:solidFill>
              </a:rPr>
              <a:t>http://donatien.2ate.net/artistes_peintres_du_nu.html : 2007.10.13</a:t>
            </a:r>
            <a:endParaRPr lang="pt-BR" sz="1000" dirty="0">
              <a:solidFill>
                <a:schemeClr val="bg1">
                  <a:lumMod val="50000"/>
                </a:schemeClr>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Nós\Artistas\Courbet\Nova pasta\10 principais linhas de contornos e indicações de formas.jpg"/>
          <p:cNvPicPr>
            <a:picLocks noChangeAspect="1" noChangeArrowheads="1"/>
          </p:cNvPicPr>
          <p:nvPr/>
        </p:nvPicPr>
        <p:blipFill>
          <a:blip r:embed="rId3" cstate="print"/>
          <a:srcRect/>
          <a:stretch>
            <a:fillRect/>
          </a:stretch>
        </p:blipFill>
        <p:spPr bwMode="auto">
          <a:xfrm>
            <a:off x="6228184" y="3068960"/>
            <a:ext cx="2785263" cy="2268000"/>
          </a:xfrm>
          <a:prstGeom prst="rect">
            <a:avLst/>
          </a:prstGeom>
          <a:noFill/>
        </p:spPr>
      </p:pic>
      <p:pic>
        <p:nvPicPr>
          <p:cNvPr id="1026" name="Picture 2" descr="C:\Nós\Artistas\Courbet\Nova pasta\10 1 locais de atenção temáticos (verdes) e artísticos (alaranjados).jpg"/>
          <p:cNvPicPr>
            <a:picLocks noChangeAspect="1" noChangeArrowheads="1"/>
          </p:cNvPicPr>
          <p:nvPr/>
        </p:nvPicPr>
        <p:blipFill>
          <a:blip r:embed="rId4" cstate="print"/>
          <a:srcRect/>
          <a:stretch>
            <a:fillRect/>
          </a:stretch>
        </p:blipFill>
        <p:spPr bwMode="auto">
          <a:xfrm>
            <a:off x="3203848" y="3068960"/>
            <a:ext cx="2785263" cy="2268000"/>
          </a:xfrm>
          <a:prstGeom prst="rect">
            <a:avLst/>
          </a:prstGeom>
          <a:noFill/>
        </p:spPr>
      </p:pic>
      <p:pic>
        <p:nvPicPr>
          <p:cNvPr id="1028" name="Picture 4" descr="C:\Nós\Artistas\Courbet\Nova pasta\10 1 jogo especular acompanhando eixos diagonais.jpg"/>
          <p:cNvPicPr>
            <a:picLocks noChangeAspect="1" noChangeArrowheads="1"/>
          </p:cNvPicPr>
          <p:nvPr/>
        </p:nvPicPr>
        <p:blipFill>
          <a:blip r:embed="rId5" cstate="print"/>
          <a:srcRect/>
          <a:stretch>
            <a:fillRect/>
          </a:stretch>
        </p:blipFill>
        <p:spPr bwMode="auto">
          <a:xfrm>
            <a:off x="179512" y="3068960"/>
            <a:ext cx="2785263" cy="2268000"/>
          </a:xfrm>
          <a:prstGeom prst="rect">
            <a:avLst/>
          </a:prstGeom>
          <a:noFill/>
        </p:spPr>
      </p:pic>
      <p:sp>
        <p:nvSpPr>
          <p:cNvPr id="7" name="CaixaDeTexto 6"/>
          <p:cNvSpPr txBox="1"/>
          <p:nvPr/>
        </p:nvSpPr>
        <p:spPr>
          <a:xfrm>
            <a:off x="467544" y="548680"/>
            <a:ext cx="8208912" cy="1692771"/>
          </a:xfrm>
          <a:prstGeom prst="rect">
            <a:avLst/>
          </a:prstGeom>
          <a:noFill/>
        </p:spPr>
        <p:txBody>
          <a:bodyPr wrap="square" rtlCol="0">
            <a:spAutoFit/>
          </a:bodyPr>
          <a:lstStyle/>
          <a:p>
            <a:pPr defTabSz="72000"/>
            <a:r>
              <a:rPr lang="pt-BR" sz="1300" dirty="0" smtClean="0">
                <a:solidFill>
                  <a:schemeClr val="bg1">
                    <a:lumMod val="65000"/>
                  </a:schemeClr>
                </a:solidFill>
              </a:rPr>
              <a:t>esquerda: relação especular, acompanhando eixos diagonais, entre escuro superior esquerdo e maior plano de coxa à 											direita e manchas claras superiores direitas e menor porção de coxa à esquerda; plano escuro, quase negro, 										na parte superior, invertendo parcialmente a noção da parte de cima ser clara ou de todo negro ou escuro 												dever estar embaixo</a:t>
            </a:r>
          </a:p>
          <a:p>
            <a:endParaRPr lang="pt-BR" sz="1300" dirty="0" smtClean="0">
              <a:solidFill>
                <a:schemeClr val="bg1">
                  <a:lumMod val="65000"/>
                </a:schemeClr>
              </a:solidFill>
            </a:endParaRPr>
          </a:p>
          <a:p>
            <a:r>
              <a:rPr lang="pt-BR" sz="1300" dirty="0" smtClean="0">
                <a:solidFill>
                  <a:schemeClr val="bg1">
                    <a:lumMod val="65000"/>
                  </a:schemeClr>
                </a:solidFill>
              </a:rPr>
              <a:t>centro: locais de atenção temáticos (verdes) e artísticos (alaranjados)</a:t>
            </a:r>
          </a:p>
          <a:p>
            <a:endParaRPr lang="pt-BR" sz="1300" dirty="0" smtClean="0">
              <a:solidFill>
                <a:schemeClr val="bg1">
                  <a:lumMod val="65000"/>
                </a:schemeClr>
              </a:solidFill>
            </a:endParaRPr>
          </a:p>
          <a:p>
            <a:r>
              <a:rPr lang="pt-BR" sz="1300" dirty="0" smtClean="0">
                <a:solidFill>
                  <a:schemeClr val="bg1">
                    <a:lumMod val="65000"/>
                  </a:schemeClr>
                </a:solidFill>
              </a:rPr>
              <a:t>direita: principais linhas de contornos e indicações de formas</a:t>
            </a:r>
          </a:p>
        </p:txBody>
      </p:sp>
      <p:sp>
        <p:nvSpPr>
          <p:cNvPr id="11" name="Retângulo 10"/>
          <p:cNvSpPr/>
          <p:nvPr/>
        </p:nvSpPr>
        <p:spPr>
          <a:xfrm>
            <a:off x="0" y="6237312"/>
            <a:ext cx="9144000" cy="553998"/>
          </a:xfrm>
          <a:prstGeom prst="rect">
            <a:avLst/>
          </a:prstGeom>
        </p:spPr>
        <p:txBody>
          <a:bodyPr wrap="square">
            <a:spAutoFit/>
          </a:bodyPr>
          <a:lstStyle/>
          <a:p>
            <a:pPr algn="ctr"/>
            <a:r>
              <a:rPr lang="pt-BR" sz="1000" dirty="0" err="1" smtClean="0">
                <a:solidFill>
                  <a:schemeClr val="bg1">
                    <a:lumMod val="50000"/>
                  </a:schemeClr>
                </a:solidFill>
              </a:rPr>
              <a:t>Gustave</a:t>
            </a:r>
            <a:r>
              <a:rPr lang="pt-BR" sz="1000" dirty="0" smtClean="0">
                <a:solidFill>
                  <a:schemeClr val="bg1">
                    <a:lumMod val="50000"/>
                  </a:schemeClr>
                </a:solidFill>
              </a:rPr>
              <a:t> </a:t>
            </a:r>
            <a:r>
              <a:rPr lang="pt-BR" sz="1000" dirty="0" err="1" smtClean="0">
                <a:solidFill>
                  <a:schemeClr val="bg1">
                    <a:lumMod val="50000"/>
                  </a:schemeClr>
                </a:solidFill>
              </a:rPr>
              <a:t>Courbet</a:t>
            </a:r>
            <a:r>
              <a:rPr lang="pt-BR" sz="1000" dirty="0" smtClean="0">
                <a:solidFill>
                  <a:schemeClr val="bg1">
                    <a:lumMod val="50000"/>
                  </a:schemeClr>
                </a:solidFill>
              </a:rPr>
              <a:t>; </a:t>
            </a:r>
            <a:r>
              <a:rPr lang="pt-BR" sz="1000" i="1" dirty="0" smtClean="0">
                <a:solidFill>
                  <a:schemeClr val="bg1">
                    <a:lumMod val="50000"/>
                  </a:schemeClr>
                </a:solidFill>
              </a:rPr>
              <a:t>A origem do mundo</a:t>
            </a:r>
            <a:r>
              <a:rPr lang="pt-BR" sz="1000" dirty="0" smtClean="0">
                <a:solidFill>
                  <a:schemeClr val="bg1">
                    <a:lumMod val="50000"/>
                  </a:schemeClr>
                </a:solidFill>
              </a:rPr>
              <a:t>; ost; 1866; 46 x 55 cm</a:t>
            </a:r>
          </a:p>
          <a:p>
            <a:pPr algn="ctr"/>
            <a:r>
              <a:rPr lang="pt-BR" sz="1000" dirty="0" smtClean="0">
                <a:solidFill>
                  <a:schemeClr val="bg1">
                    <a:lumMod val="50000"/>
                  </a:schemeClr>
                </a:solidFill>
              </a:rPr>
              <a:t>Museu d’</a:t>
            </a:r>
            <a:r>
              <a:rPr lang="pt-BR" sz="1000" dirty="0" err="1" smtClean="0">
                <a:solidFill>
                  <a:schemeClr val="bg1">
                    <a:lumMod val="50000"/>
                  </a:schemeClr>
                </a:solidFill>
              </a:rPr>
              <a:t>Orsay</a:t>
            </a:r>
            <a:r>
              <a:rPr lang="pt-BR" sz="1000" dirty="0" smtClean="0">
                <a:solidFill>
                  <a:schemeClr val="bg1">
                    <a:lumMod val="50000"/>
                  </a:schemeClr>
                </a:solidFill>
              </a:rPr>
              <a:t>; Paris; França</a:t>
            </a:r>
          </a:p>
          <a:p>
            <a:pPr algn="ctr"/>
            <a:r>
              <a:rPr lang="pt-BR" sz="1000" dirty="0" smtClean="0">
                <a:solidFill>
                  <a:schemeClr val="bg1">
                    <a:lumMod val="50000"/>
                  </a:schemeClr>
                </a:solidFill>
              </a:rPr>
              <a:t>http://donatien.2ate.net/artistes_peintres_du_nu.html : 2007.10.13</a:t>
            </a:r>
            <a:endParaRPr lang="pt-BR" sz="1000" dirty="0">
              <a:solidFill>
                <a:schemeClr val="bg1">
                  <a:lumMod val="50000"/>
                </a:schemeClr>
              </a:solidFill>
            </a:endParaRPr>
          </a:p>
        </p:txBody>
      </p:sp>
      <p:sp>
        <p:nvSpPr>
          <p:cNvPr id="12" name="CaixaDeTexto 11"/>
          <p:cNvSpPr txBox="1"/>
          <p:nvPr/>
        </p:nvSpPr>
        <p:spPr>
          <a:xfrm>
            <a:off x="0" y="0"/>
            <a:ext cx="9144000" cy="307777"/>
          </a:xfrm>
          <a:prstGeom prst="rect">
            <a:avLst/>
          </a:prstGeom>
          <a:noFill/>
        </p:spPr>
        <p:txBody>
          <a:bodyPr wrap="square" rtlCol="0">
            <a:spAutoFit/>
          </a:bodyPr>
          <a:lstStyle/>
          <a:p>
            <a:pPr algn="ctr"/>
            <a:r>
              <a:rPr lang="pt-BR" sz="1400" dirty="0" smtClean="0">
                <a:solidFill>
                  <a:schemeClr val="bg1">
                    <a:lumMod val="65000"/>
                  </a:schemeClr>
                </a:solidFill>
              </a:rPr>
              <a:t>DECOMPOSIÇÃO FORMAL - 6</a:t>
            </a:r>
            <a:endParaRPr lang="pt-BR" sz="13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ixaDeTexto 5"/>
          <p:cNvSpPr txBox="1"/>
          <p:nvPr/>
        </p:nvSpPr>
        <p:spPr>
          <a:xfrm>
            <a:off x="0" y="0"/>
            <a:ext cx="9144000" cy="307777"/>
          </a:xfrm>
          <a:prstGeom prst="rect">
            <a:avLst/>
          </a:prstGeom>
          <a:noFill/>
        </p:spPr>
        <p:txBody>
          <a:bodyPr wrap="square" rtlCol="0">
            <a:spAutoFit/>
          </a:bodyPr>
          <a:lstStyle/>
          <a:p>
            <a:pPr algn="ctr"/>
            <a:r>
              <a:rPr lang="pt-BR" sz="1400" dirty="0" smtClean="0">
                <a:solidFill>
                  <a:schemeClr val="bg1">
                    <a:lumMod val="65000"/>
                  </a:schemeClr>
                </a:solidFill>
              </a:rPr>
              <a:t>A OBRA DE ARTE PLÁSTICA - 2</a:t>
            </a:r>
          </a:p>
        </p:txBody>
      </p:sp>
      <p:sp>
        <p:nvSpPr>
          <p:cNvPr id="29" name="CaixaDeTexto 28"/>
          <p:cNvSpPr txBox="1"/>
          <p:nvPr/>
        </p:nvSpPr>
        <p:spPr>
          <a:xfrm>
            <a:off x="179512" y="6453336"/>
            <a:ext cx="3888432" cy="400110"/>
          </a:xfrm>
          <a:prstGeom prst="rect">
            <a:avLst/>
          </a:prstGeom>
          <a:noFill/>
        </p:spPr>
        <p:txBody>
          <a:bodyPr wrap="square" rtlCol="0">
            <a:spAutoFit/>
          </a:bodyPr>
          <a:lstStyle/>
          <a:p>
            <a:pPr algn="ctr"/>
            <a:r>
              <a:rPr lang="en-US" sz="1000" dirty="0" smtClean="0">
                <a:solidFill>
                  <a:schemeClr val="bg1">
                    <a:lumMod val="65000"/>
                  </a:schemeClr>
                </a:solidFill>
              </a:rPr>
              <a:t>3 - </a:t>
            </a:r>
            <a:r>
              <a:rPr lang="en-US" sz="1000" i="1" dirty="0" smtClean="0">
                <a:solidFill>
                  <a:schemeClr val="bg1">
                    <a:lumMod val="65000"/>
                  </a:schemeClr>
                </a:solidFill>
              </a:rPr>
              <a:t>Brighton Beach</a:t>
            </a:r>
            <a:r>
              <a:rPr lang="en-US" sz="1000" dirty="0" smtClean="0">
                <a:solidFill>
                  <a:schemeClr val="bg1">
                    <a:lumMod val="65000"/>
                  </a:schemeClr>
                </a:solidFill>
              </a:rPr>
              <a:t>; 19.07.1824; oil on paper; 13,6 x 30,2 cm</a:t>
            </a:r>
          </a:p>
          <a:p>
            <a:pPr algn="ctr"/>
            <a:r>
              <a:rPr lang="en-US" sz="1000" dirty="0" smtClean="0">
                <a:solidFill>
                  <a:schemeClr val="bg1">
                    <a:lumMod val="65000"/>
                  </a:schemeClr>
                </a:solidFill>
              </a:rPr>
              <a:t>collections.vam.ac.uk/item/O125484/oil-brighton-beach/</a:t>
            </a:r>
            <a:r>
              <a:rPr lang="pt-BR" sz="1000" dirty="0" smtClean="0">
                <a:solidFill>
                  <a:schemeClr val="bg1">
                    <a:lumMod val="65000"/>
                  </a:schemeClr>
                </a:solidFill>
              </a:rPr>
              <a:t> : 14.02.2011</a:t>
            </a:r>
            <a:endParaRPr lang="pt-BR" sz="1000" dirty="0">
              <a:solidFill>
                <a:schemeClr val="bg1">
                  <a:lumMod val="65000"/>
                </a:schemeClr>
              </a:solidFill>
            </a:endParaRPr>
          </a:p>
        </p:txBody>
      </p:sp>
      <p:sp>
        <p:nvSpPr>
          <p:cNvPr id="30" name="CaixaDeTexto 29"/>
          <p:cNvSpPr txBox="1"/>
          <p:nvPr/>
        </p:nvSpPr>
        <p:spPr>
          <a:xfrm>
            <a:off x="4860032" y="4005064"/>
            <a:ext cx="4248472" cy="400110"/>
          </a:xfrm>
          <a:prstGeom prst="rect">
            <a:avLst/>
          </a:prstGeom>
          <a:noFill/>
        </p:spPr>
        <p:txBody>
          <a:bodyPr wrap="square" rtlCol="0">
            <a:spAutoFit/>
          </a:bodyPr>
          <a:lstStyle/>
          <a:p>
            <a:pPr algn="ctr"/>
            <a:r>
              <a:rPr lang="pt-BR" sz="1000" dirty="0" smtClean="0">
                <a:solidFill>
                  <a:schemeClr val="bg1">
                    <a:lumMod val="65000"/>
                  </a:schemeClr>
                </a:solidFill>
              </a:rPr>
              <a:t>2 - </a:t>
            </a:r>
            <a:r>
              <a:rPr lang="pt-BR" sz="1000" i="1" dirty="0" smtClean="0">
                <a:solidFill>
                  <a:schemeClr val="bg1">
                    <a:lumMod val="65000"/>
                  </a:schemeClr>
                </a:solidFill>
              </a:rPr>
              <a:t>Weymouth Bay</a:t>
            </a:r>
            <a:r>
              <a:rPr lang="pt-BR" sz="1000" dirty="0" smtClean="0">
                <a:solidFill>
                  <a:schemeClr val="bg1">
                    <a:lumMod val="65000"/>
                  </a:schemeClr>
                </a:solidFill>
              </a:rPr>
              <a:t>; 1816; oil on canvas; 20,3 x 24,7 cm (estimate)</a:t>
            </a:r>
          </a:p>
          <a:p>
            <a:pPr algn="ctr"/>
            <a:r>
              <a:rPr lang="pt-BR" sz="1000" dirty="0" smtClean="0">
                <a:solidFill>
                  <a:schemeClr val="bg1">
                    <a:lumMod val="65000"/>
                  </a:schemeClr>
                </a:solidFill>
              </a:rPr>
              <a:t>collections.vam.ac.uk/item/O17379/oil-painting-weymouth-bay/ : 14.02.2011</a:t>
            </a:r>
            <a:endParaRPr lang="pt-BR" sz="1000" dirty="0">
              <a:solidFill>
                <a:schemeClr val="bg1">
                  <a:lumMod val="65000"/>
                </a:schemeClr>
              </a:solidFill>
            </a:endParaRPr>
          </a:p>
        </p:txBody>
      </p:sp>
      <p:sp>
        <p:nvSpPr>
          <p:cNvPr id="31" name="CaixaDeTexto 30"/>
          <p:cNvSpPr txBox="1"/>
          <p:nvPr/>
        </p:nvSpPr>
        <p:spPr>
          <a:xfrm>
            <a:off x="4896544" y="6453336"/>
            <a:ext cx="4139952" cy="400110"/>
          </a:xfrm>
          <a:prstGeom prst="rect">
            <a:avLst/>
          </a:prstGeom>
          <a:noFill/>
        </p:spPr>
        <p:txBody>
          <a:bodyPr wrap="square" rtlCol="0">
            <a:spAutoFit/>
          </a:bodyPr>
          <a:lstStyle/>
          <a:p>
            <a:pPr algn="ctr"/>
            <a:r>
              <a:rPr lang="pt-BR" sz="1000" dirty="0" smtClean="0">
                <a:solidFill>
                  <a:schemeClr val="bg1">
                    <a:lumMod val="65000"/>
                  </a:schemeClr>
                </a:solidFill>
              </a:rPr>
              <a:t>4 - </a:t>
            </a:r>
            <a:r>
              <a:rPr lang="pt-BR" sz="1000" i="1" dirty="0" smtClean="0">
                <a:solidFill>
                  <a:schemeClr val="bg1">
                    <a:lumMod val="65000"/>
                  </a:schemeClr>
                </a:solidFill>
              </a:rPr>
              <a:t>Stonehenge</a:t>
            </a:r>
            <a:r>
              <a:rPr lang="pt-BR" sz="1000" dirty="0" smtClean="0">
                <a:solidFill>
                  <a:schemeClr val="bg1">
                    <a:lumMod val="65000"/>
                  </a:schemeClr>
                </a:solidFill>
              </a:rPr>
              <a:t>; 1835; watercolour; 38,7 x 59,7 cm</a:t>
            </a:r>
          </a:p>
          <a:p>
            <a:pPr algn="ctr"/>
            <a:r>
              <a:rPr lang="pt-BR" sz="1000" dirty="0" smtClean="0">
                <a:solidFill>
                  <a:schemeClr val="bg1">
                    <a:lumMod val="65000"/>
                  </a:schemeClr>
                </a:solidFill>
              </a:rPr>
              <a:t>collections.vam.ac.uk/item/O74470/watercolour-stonehenge/ : 14.02.2011</a:t>
            </a:r>
            <a:endParaRPr lang="pt-BR" sz="1000" dirty="0">
              <a:solidFill>
                <a:schemeClr val="bg1">
                  <a:lumMod val="65000"/>
                </a:schemeClr>
              </a:solidFill>
            </a:endParaRPr>
          </a:p>
        </p:txBody>
      </p:sp>
      <p:pic>
        <p:nvPicPr>
          <p:cNvPr id="1049" name="Picture 25" descr="http://media.vam.ac.uk/media/thira/collection_images/2006AN/2006AN1937_jpg_l.jpg"/>
          <p:cNvPicPr>
            <a:picLocks noChangeAspect="1" noChangeArrowheads="1"/>
          </p:cNvPicPr>
          <p:nvPr/>
        </p:nvPicPr>
        <p:blipFill>
          <a:blip r:embed="rId3" cstate="print"/>
          <a:srcRect/>
          <a:stretch>
            <a:fillRect/>
          </a:stretch>
        </p:blipFill>
        <p:spPr bwMode="auto">
          <a:xfrm>
            <a:off x="323528" y="4761336"/>
            <a:ext cx="3589454" cy="1692000"/>
          </a:xfrm>
          <a:prstGeom prst="rect">
            <a:avLst/>
          </a:prstGeom>
          <a:noFill/>
        </p:spPr>
      </p:pic>
      <p:pic>
        <p:nvPicPr>
          <p:cNvPr id="1055" name="Picture 31" descr="http://media.vam.ac.uk/media/thira/collection_images/2006AP/2006AP2072_jpg_l.jpg"/>
          <p:cNvPicPr>
            <a:picLocks noChangeAspect="1" noChangeArrowheads="1"/>
          </p:cNvPicPr>
          <p:nvPr/>
        </p:nvPicPr>
        <p:blipFill>
          <a:blip r:embed="rId4" cstate="print"/>
          <a:srcRect/>
          <a:stretch>
            <a:fillRect/>
          </a:stretch>
        </p:blipFill>
        <p:spPr bwMode="auto">
          <a:xfrm>
            <a:off x="5508104" y="4545336"/>
            <a:ext cx="2890229" cy="1908000"/>
          </a:xfrm>
          <a:prstGeom prst="rect">
            <a:avLst/>
          </a:prstGeom>
          <a:noFill/>
        </p:spPr>
      </p:pic>
      <p:pic>
        <p:nvPicPr>
          <p:cNvPr id="1057" name="Picture 33" descr="http://media.vam.ac.uk/media/thira/collection_images/2006AP/2006AP2759_jpg_l.jpg"/>
          <p:cNvPicPr>
            <a:picLocks noChangeAspect="1" noChangeArrowheads="1"/>
          </p:cNvPicPr>
          <p:nvPr/>
        </p:nvPicPr>
        <p:blipFill>
          <a:blip r:embed="rId5" cstate="print"/>
          <a:srcRect/>
          <a:stretch>
            <a:fillRect/>
          </a:stretch>
        </p:blipFill>
        <p:spPr bwMode="auto">
          <a:xfrm>
            <a:off x="5816300" y="2169064"/>
            <a:ext cx="2350080" cy="1836000"/>
          </a:xfrm>
          <a:prstGeom prst="rect">
            <a:avLst/>
          </a:prstGeom>
          <a:noFill/>
        </p:spPr>
      </p:pic>
      <p:pic>
        <p:nvPicPr>
          <p:cNvPr id="1059" name="Picture 35" descr="http://www.artic.edu/aic/collections/citi/images/standard/WebLarge/WebImg_000116/2490_1166733.jpg"/>
          <p:cNvPicPr>
            <a:picLocks noChangeAspect="1" noChangeArrowheads="1"/>
          </p:cNvPicPr>
          <p:nvPr/>
        </p:nvPicPr>
        <p:blipFill>
          <a:blip r:embed="rId6" cstate="print"/>
          <a:srcRect/>
          <a:stretch>
            <a:fillRect/>
          </a:stretch>
        </p:blipFill>
        <p:spPr bwMode="auto">
          <a:xfrm>
            <a:off x="395536" y="2348880"/>
            <a:ext cx="3499744" cy="1728000"/>
          </a:xfrm>
          <a:prstGeom prst="rect">
            <a:avLst/>
          </a:prstGeom>
          <a:noFill/>
        </p:spPr>
      </p:pic>
      <p:sp>
        <p:nvSpPr>
          <p:cNvPr id="41" name="CaixaDeTexto 40"/>
          <p:cNvSpPr txBox="1"/>
          <p:nvPr/>
        </p:nvSpPr>
        <p:spPr>
          <a:xfrm>
            <a:off x="179512" y="4077072"/>
            <a:ext cx="3960440" cy="400110"/>
          </a:xfrm>
          <a:prstGeom prst="rect">
            <a:avLst/>
          </a:prstGeom>
          <a:noFill/>
        </p:spPr>
        <p:txBody>
          <a:bodyPr wrap="square" rtlCol="0">
            <a:spAutoFit/>
          </a:bodyPr>
          <a:lstStyle/>
          <a:p>
            <a:pPr algn="ctr"/>
            <a:r>
              <a:rPr lang="en-US" sz="1000" dirty="0" smtClean="0">
                <a:solidFill>
                  <a:schemeClr val="bg1">
                    <a:lumMod val="65000"/>
                  </a:schemeClr>
                </a:solidFill>
              </a:rPr>
              <a:t>1 - </a:t>
            </a:r>
            <a:r>
              <a:rPr lang="en-US" sz="1000" i="1" dirty="0" smtClean="0">
                <a:solidFill>
                  <a:schemeClr val="bg1">
                    <a:lumMod val="65000"/>
                  </a:schemeClr>
                </a:solidFill>
              </a:rPr>
              <a:t>Landscape with Cottages</a:t>
            </a:r>
            <a:r>
              <a:rPr lang="en-US" sz="1000" dirty="0" smtClean="0">
                <a:solidFill>
                  <a:schemeClr val="bg1">
                    <a:lumMod val="65000"/>
                  </a:schemeClr>
                </a:solidFill>
              </a:rPr>
              <a:t>; 1809-10; oil on canvas; 15 x 29,2 cm</a:t>
            </a:r>
          </a:p>
          <a:p>
            <a:pPr algn="ctr"/>
            <a:r>
              <a:rPr lang="pt-BR" sz="1000" dirty="0" smtClean="0">
                <a:solidFill>
                  <a:schemeClr val="bg1">
                    <a:lumMod val="65000"/>
                  </a:schemeClr>
                </a:solidFill>
              </a:rPr>
              <a:t>www.artic.edu/aic/collections/artwork/49651?search_id=1 : 14.02.2011</a:t>
            </a:r>
            <a:endParaRPr lang="pt-BR" sz="1000" dirty="0">
              <a:solidFill>
                <a:schemeClr val="bg1">
                  <a:lumMod val="65000"/>
                </a:schemeClr>
              </a:solidFill>
            </a:endParaRPr>
          </a:p>
        </p:txBody>
      </p:sp>
      <p:sp>
        <p:nvSpPr>
          <p:cNvPr id="5" name="CaixaDeTexto 4"/>
          <p:cNvSpPr txBox="1"/>
          <p:nvPr/>
        </p:nvSpPr>
        <p:spPr>
          <a:xfrm>
            <a:off x="107504" y="260648"/>
            <a:ext cx="8928000" cy="1946687"/>
          </a:xfrm>
          <a:prstGeom prst="rect">
            <a:avLst/>
          </a:prstGeom>
          <a:noFill/>
        </p:spPr>
        <p:txBody>
          <a:bodyPr wrap="square" rtlCol="0">
            <a:spAutoFit/>
          </a:bodyPr>
          <a:lstStyle/>
          <a:p>
            <a:pPr algn="just">
              <a:spcAft>
                <a:spcPts val="300"/>
              </a:spcAft>
            </a:pPr>
            <a:r>
              <a:rPr lang="pt-BR" sz="1200" dirty="0" smtClean="0">
                <a:solidFill>
                  <a:schemeClr val="bg1">
                    <a:lumMod val="65000"/>
                  </a:schemeClr>
                </a:solidFill>
              </a:rPr>
              <a:t>É importante reconhecer a diversidade das obras de arte como continuidade não linear das formas de representação. Cada obra é integrada às outras pelo nexo causal existente entre elas, por serem “intimamente </a:t>
            </a:r>
            <a:r>
              <a:rPr lang="pt-BR" sz="1200" i="1" dirty="0" smtClean="0">
                <a:solidFill>
                  <a:schemeClr val="bg1">
                    <a:lumMod val="65000"/>
                  </a:schemeClr>
                </a:solidFill>
              </a:rPr>
              <a:t>conexas</a:t>
            </a:r>
            <a:r>
              <a:rPr lang="pt-BR" sz="1200" dirty="0" smtClean="0">
                <a:solidFill>
                  <a:schemeClr val="bg1">
                    <a:lumMod val="65000"/>
                  </a:schemeClr>
                </a:solidFill>
              </a:rPr>
              <a:t>, ou causalmente (não casualmente) dependentes entre si”, encadeadas umas nas outras, em uma relação “verossímil de antecedente e conseqüente”. “Ocorre ─ disse Robortello ─ estabelecer </a:t>
            </a:r>
            <a:r>
              <a:rPr lang="pt-BR" sz="1200" i="1" dirty="0" smtClean="0">
                <a:solidFill>
                  <a:schemeClr val="bg1">
                    <a:lumMod val="65000"/>
                  </a:schemeClr>
                </a:solidFill>
              </a:rPr>
              <a:t>não</a:t>
            </a:r>
            <a:r>
              <a:rPr lang="pt-BR" sz="1200" dirty="0" smtClean="0">
                <a:solidFill>
                  <a:schemeClr val="bg1">
                    <a:lumMod val="65000"/>
                  </a:schemeClr>
                </a:solidFill>
              </a:rPr>
              <a:t> esta coisa </a:t>
            </a:r>
            <a:r>
              <a:rPr lang="pt-BR" sz="1200" i="1" dirty="0" smtClean="0">
                <a:solidFill>
                  <a:schemeClr val="bg1">
                    <a:lumMod val="65000"/>
                  </a:schemeClr>
                </a:solidFill>
              </a:rPr>
              <a:t>depois</a:t>
            </a:r>
            <a:r>
              <a:rPr lang="pt-BR" sz="1200" dirty="0" smtClean="0">
                <a:solidFill>
                  <a:schemeClr val="bg1">
                    <a:lumMod val="65000"/>
                  </a:schemeClr>
                </a:solidFill>
              </a:rPr>
              <a:t> daquela, mas esta </a:t>
            </a:r>
            <a:r>
              <a:rPr lang="pt-BR" sz="1200" i="1" dirty="0" smtClean="0">
                <a:solidFill>
                  <a:schemeClr val="bg1">
                    <a:lumMod val="65000"/>
                  </a:schemeClr>
                </a:solidFill>
              </a:rPr>
              <a:t>por causa</a:t>
            </a:r>
            <a:r>
              <a:rPr lang="pt-BR" sz="1200" dirty="0" smtClean="0">
                <a:solidFill>
                  <a:schemeClr val="bg1">
                    <a:lumMod val="65000"/>
                  </a:schemeClr>
                </a:solidFill>
              </a:rPr>
              <a:t> daquela”: ou seja, “esta depois daquela segundo o </a:t>
            </a:r>
            <a:r>
              <a:rPr lang="pt-BR" sz="1200" i="1" dirty="0" smtClean="0">
                <a:solidFill>
                  <a:schemeClr val="bg1">
                    <a:lumMod val="65000"/>
                  </a:schemeClr>
                </a:solidFill>
              </a:rPr>
              <a:t>necessário</a:t>
            </a:r>
            <a:r>
              <a:rPr lang="pt-BR" sz="1200" dirty="0" smtClean="0">
                <a:solidFill>
                  <a:schemeClr val="bg1">
                    <a:lumMod val="65000"/>
                  </a:schemeClr>
                </a:solidFill>
              </a:rPr>
              <a:t> e o verossímil”, desenvolvendo as conquistas das formas que compartilha e superando as formas passadas, conferindo-lhes coerência e credibilidade. </a:t>
            </a:r>
            <a:r>
              <a:rPr lang="pt-BR" sz="1000" dirty="0" smtClean="0">
                <a:solidFill>
                  <a:schemeClr val="bg1">
                    <a:lumMod val="65000"/>
                  </a:schemeClr>
                </a:solidFill>
              </a:rPr>
              <a:t>(</a:t>
            </a:r>
            <a:r>
              <a:rPr lang="it-IT" sz="1000" dirty="0" smtClean="0">
                <a:solidFill>
                  <a:schemeClr val="bg1">
                    <a:lumMod val="65000"/>
                  </a:schemeClr>
                </a:solidFill>
              </a:rPr>
              <a:t>DELLA VOLPE, Galvano. </a:t>
            </a:r>
            <a:r>
              <a:rPr lang="it-IT" sz="1000" i="1" dirty="0" smtClean="0">
                <a:solidFill>
                  <a:schemeClr val="bg1">
                    <a:lumMod val="65000"/>
                  </a:schemeClr>
                </a:solidFill>
              </a:rPr>
              <a:t>Schizzo di uma storia del gusto</a:t>
            </a:r>
            <a:r>
              <a:rPr lang="it-IT" sz="1000" dirty="0" smtClean="0">
                <a:solidFill>
                  <a:schemeClr val="bg1">
                    <a:lumMod val="65000"/>
                  </a:schemeClr>
                </a:solidFill>
              </a:rPr>
              <a:t>. </a:t>
            </a:r>
            <a:r>
              <a:rPr lang="pt-BR" sz="1000" dirty="0" smtClean="0">
                <a:solidFill>
                  <a:schemeClr val="bg1">
                    <a:lumMod val="65000"/>
                  </a:schemeClr>
                </a:solidFill>
              </a:rPr>
              <a:t>Roma: Riuniti, 1971. p. 34-35.)</a:t>
            </a:r>
          </a:p>
          <a:p>
            <a:pPr algn="just"/>
            <a:r>
              <a:rPr lang="pt-BR" sz="1200" dirty="0" smtClean="0">
                <a:solidFill>
                  <a:schemeClr val="bg1">
                    <a:lumMod val="65000"/>
                  </a:schemeClr>
                </a:solidFill>
              </a:rPr>
              <a:t>Existe um nexo causal, por exemplo, nas pinturas de John Constable, abaixo: da 1ª (The Art Institute of Chicago; Illinois; USA) para as três seguintes (Victoria and Albert Museum; London; UK), vemos o desenvolvimento e a incorporação de características de obras anteriores, suas e de outros artistas, havendo em </a:t>
            </a:r>
            <a:r>
              <a:rPr lang="pt-BR" sz="1200" i="1" dirty="0" smtClean="0">
                <a:solidFill>
                  <a:schemeClr val="bg1">
                    <a:lumMod val="65000"/>
                  </a:schemeClr>
                </a:solidFill>
              </a:rPr>
              <a:t>Stonehenge</a:t>
            </a:r>
            <a:r>
              <a:rPr lang="pt-BR" sz="1200" dirty="0" smtClean="0">
                <a:solidFill>
                  <a:schemeClr val="bg1">
                    <a:lumMod val="65000"/>
                  </a:schemeClr>
                </a:solidFill>
              </a:rPr>
              <a:t> manchas, campos cromáticos, definições detalhadas, entre outras características pintadas não só nestas obras.</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827904" y="2924944"/>
            <a:ext cx="2880000" cy="261610"/>
          </a:xfrm>
          <a:prstGeom prst="rect">
            <a:avLst/>
          </a:prstGeom>
        </p:spPr>
        <p:txBody>
          <a:bodyPr wrap="square">
            <a:spAutoFit/>
          </a:bodyPr>
          <a:lstStyle/>
          <a:p>
            <a:pPr algn="ctr"/>
            <a:r>
              <a:rPr lang="pt-BR" sz="1100" dirty="0" smtClean="0">
                <a:solidFill>
                  <a:schemeClr val="bg1">
                    <a:lumMod val="65000"/>
                  </a:schemeClr>
                </a:solidFill>
              </a:rPr>
              <a:t>formas diferentes, relativas a temas diferentes</a:t>
            </a:r>
          </a:p>
        </p:txBody>
      </p:sp>
      <p:pic>
        <p:nvPicPr>
          <p:cNvPr id="2050" name="Picture 2" descr="C:\Nós\Artistas\Courbet\Nova pasta\15 formas diferentes relativas a temas diferentes.jpg"/>
          <p:cNvPicPr>
            <a:picLocks noChangeAspect="1" noChangeArrowheads="1"/>
          </p:cNvPicPr>
          <p:nvPr/>
        </p:nvPicPr>
        <p:blipFill>
          <a:blip r:embed="rId3" cstate="print"/>
          <a:srcRect/>
          <a:stretch>
            <a:fillRect/>
          </a:stretch>
        </p:blipFill>
        <p:spPr bwMode="auto">
          <a:xfrm>
            <a:off x="827904" y="540000"/>
            <a:ext cx="2880000" cy="2345132"/>
          </a:xfrm>
          <a:prstGeom prst="rect">
            <a:avLst/>
          </a:prstGeom>
          <a:noFill/>
        </p:spPr>
      </p:pic>
      <p:sp>
        <p:nvSpPr>
          <p:cNvPr id="5" name="CaixaDeTexto 4"/>
          <p:cNvSpPr txBox="1"/>
          <p:nvPr/>
        </p:nvSpPr>
        <p:spPr>
          <a:xfrm>
            <a:off x="0" y="0"/>
            <a:ext cx="9144000" cy="307777"/>
          </a:xfrm>
          <a:prstGeom prst="rect">
            <a:avLst/>
          </a:prstGeom>
          <a:noFill/>
        </p:spPr>
        <p:txBody>
          <a:bodyPr wrap="square" rtlCol="0">
            <a:spAutoFit/>
          </a:bodyPr>
          <a:lstStyle/>
          <a:p>
            <a:pPr algn="ctr"/>
            <a:r>
              <a:rPr lang="pt-BR" sz="1400" dirty="0" smtClean="0">
                <a:solidFill>
                  <a:schemeClr val="bg1">
                    <a:lumMod val="65000"/>
                  </a:schemeClr>
                </a:solidFill>
              </a:rPr>
              <a:t>DECOMPOSIÇÃO FORMAL - 7</a:t>
            </a:r>
            <a:endParaRPr lang="pt-BR" sz="1300" dirty="0">
              <a:solidFill>
                <a:schemeClr val="bg1">
                  <a:lumMod val="65000"/>
                </a:schemeClr>
              </a:solidFill>
            </a:endParaRPr>
          </a:p>
        </p:txBody>
      </p:sp>
      <p:pic>
        <p:nvPicPr>
          <p:cNvPr id="7" name="Picture 2" descr="C:\Nós\Artistas\Courbet\Nova pasta\20 tipos de pinceladas - especificar detalhes a partir do original.jpg"/>
          <p:cNvPicPr>
            <a:picLocks noChangeAspect="1" noChangeArrowheads="1"/>
          </p:cNvPicPr>
          <p:nvPr/>
        </p:nvPicPr>
        <p:blipFill>
          <a:blip r:embed="rId4" cstate="print"/>
          <a:srcRect/>
          <a:stretch>
            <a:fillRect/>
          </a:stretch>
        </p:blipFill>
        <p:spPr bwMode="auto">
          <a:xfrm>
            <a:off x="5436096" y="540000"/>
            <a:ext cx="2880000" cy="2345133"/>
          </a:xfrm>
          <a:prstGeom prst="rect">
            <a:avLst/>
          </a:prstGeom>
          <a:noFill/>
        </p:spPr>
      </p:pic>
      <p:sp>
        <p:nvSpPr>
          <p:cNvPr id="8" name="CaixaDeTexto 7"/>
          <p:cNvSpPr txBox="1"/>
          <p:nvPr/>
        </p:nvSpPr>
        <p:spPr>
          <a:xfrm>
            <a:off x="5436096" y="2924944"/>
            <a:ext cx="2880000" cy="261610"/>
          </a:xfrm>
          <a:prstGeom prst="rect">
            <a:avLst/>
          </a:prstGeom>
          <a:noFill/>
        </p:spPr>
        <p:txBody>
          <a:bodyPr wrap="square" rtlCol="0">
            <a:spAutoFit/>
          </a:bodyPr>
          <a:lstStyle/>
          <a:p>
            <a:pPr algn="ctr"/>
            <a:r>
              <a:rPr lang="pt-BR" sz="1100" dirty="0" smtClean="0">
                <a:solidFill>
                  <a:schemeClr val="bg1">
                    <a:lumMod val="65000"/>
                  </a:schemeClr>
                </a:solidFill>
              </a:rPr>
              <a:t>tipos de pinceladas</a:t>
            </a:r>
            <a:endParaRPr lang="pt-BR" sz="1100" dirty="0">
              <a:solidFill>
                <a:schemeClr val="bg1">
                  <a:lumMod val="65000"/>
                </a:schemeClr>
              </a:solidFill>
            </a:endParaRPr>
          </a:p>
        </p:txBody>
      </p:sp>
      <p:pic>
        <p:nvPicPr>
          <p:cNvPr id="9" name="Picture 2" descr="C:\Nós\Artistas\Courbet\Nova pasta\25 claros e escuros.jpg"/>
          <p:cNvPicPr>
            <a:picLocks noChangeAspect="1" noChangeArrowheads="1"/>
          </p:cNvPicPr>
          <p:nvPr/>
        </p:nvPicPr>
        <p:blipFill>
          <a:blip r:embed="rId5" cstate="print"/>
          <a:srcRect/>
          <a:stretch>
            <a:fillRect/>
          </a:stretch>
        </p:blipFill>
        <p:spPr bwMode="auto">
          <a:xfrm>
            <a:off x="827904" y="3501008"/>
            <a:ext cx="2880000" cy="2345133"/>
          </a:xfrm>
          <a:prstGeom prst="rect">
            <a:avLst/>
          </a:prstGeom>
          <a:noFill/>
        </p:spPr>
      </p:pic>
      <p:sp>
        <p:nvSpPr>
          <p:cNvPr id="10" name="CaixaDeTexto 9"/>
          <p:cNvSpPr txBox="1"/>
          <p:nvPr/>
        </p:nvSpPr>
        <p:spPr>
          <a:xfrm>
            <a:off x="1721921" y="5903694"/>
            <a:ext cx="1091966" cy="261610"/>
          </a:xfrm>
          <a:prstGeom prst="rect">
            <a:avLst/>
          </a:prstGeom>
          <a:noFill/>
        </p:spPr>
        <p:txBody>
          <a:bodyPr wrap="none" rtlCol="0">
            <a:spAutoFit/>
          </a:bodyPr>
          <a:lstStyle/>
          <a:p>
            <a:pPr algn="ctr"/>
            <a:r>
              <a:rPr lang="pt-BR" sz="1100" dirty="0" smtClean="0">
                <a:solidFill>
                  <a:schemeClr val="bg1">
                    <a:lumMod val="65000"/>
                  </a:schemeClr>
                </a:solidFill>
              </a:rPr>
              <a:t>claros e escuros</a:t>
            </a:r>
            <a:endParaRPr lang="pt-BR" sz="1100" dirty="0">
              <a:solidFill>
                <a:schemeClr val="bg1">
                  <a:lumMod val="65000"/>
                </a:schemeClr>
              </a:solidFill>
            </a:endParaRPr>
          </a:p>
        </p:txBody>
      </p:sp>
      <p:pic>
        <p:nvPicPr>
          <p:cNvPr id="11" name="Picture 2" descr="C:\Nós\Artistas\Courbet\Nova pasta\30 massas ou planos dominates.jpg"/>
          <p:cNvPicPr>
            <a:picLocks noChangeAspect="1" noChangeArrowheads="1"/>
          </p:cNvPicPr>
          <p:nvPr/>
        </p:nvPicPr>
        <p:blipFill>
          <a:blip r:embed="rId6" cstate="print"/>
          <a:srcRect/>
          <a:stretch>
            <a:fillRect/>
          </a:stretch>
        </p:blipFill>
        <p:spPr bwMode="auto">
          <a:xfrm>
            <a:off x="5436096" y="3429000"/>
            <a:ext cx="2880000" cy="2345133"/>
          </a:xfrm>
          <a:prstGeom prst="rect">
            <a:avLst/>
          </a:prstGeom>
          <a:noFill/>
        </p:spPr>
      </p:pic>
      <p:sp>
        <p:nvSpPr>
          <p:cNvPr id="12" name="CaixaDeTexto 11"/>
          <p:cNvSpPr txBox="1"/>
          <p:nvPr/>
        </p:nvSpPr>
        <p:spPr>
          <a:xfrm>
            <a:off x="6241146" y="5831686"/>
            <a:ext cx="1269899" cy="261610"/>
          </a:xfrm>
          <a:prstGeom prst="rect">
            <a:avLst/>
          </a:prstGeom>
          <a:noFill/>
        </p:spPr>
        <p:txBody>
          <a:bodyPr wrap="none" rtlCol="0">
            <a:spAutoFit/>
          </a:bodyPr>
          <a:lstStyle/>
          <a:p>
            <a:pPr algn="ctr"/>
            <a:r>
              <a:rPr lang="pt-BR" sz="1100" dirty="0" smtClean="0">
                <a:solidFill>
                  <a:schemeClr val="bg1">
                    <a:lumMod val="65000"/>
                  </a:schemeClr>
                </a:solidFill>
              </a:rPr>
              <a:t>planos dominantes</a:t>
            </a:r>
            <a:endParaRPr lang="pt-BR" sz="1100" dirty="0">
              <a:solidFill>
                <a:schemeClr val="bg1">
                  <a:lumMod val="65000"/>
                </a:schemeClr>
              </a:solidFill>
            </a:endParaRPr>
          </a:p>
        </p:txBody>
      </p:sp>
      <p:sp>
        <p:nvSpPr>
          <p:cNvPr id="13" name="Retângulo 12"/>
          <p:cNvSpPr/>
          <p:nvPr/>
        </p:nvSpPr>
        <p:spPr>
          <a:xfrm>
            <a:off x="0" y="6237312"/>
            <a:ext cx="9144000" cy="553998"/>
          </a:xfrm>
          <a:prstGeom prst="rect">
            <a:avLst/>
          </a:prstGeom>
        </p:spPr>
        <p:txBody>
          <a:bodyPr wrap="square">
            <a:spAutoFit/>
          </a:bodyPr>
          <a:lstStyle/>
          <a:p>
            <a:pPr algn="ctr"/>
            <a:r>
              <a:rPr lang="pt-BR" sz="1000" dirty="0" err="1" smtClean="0">
                <a:solidFill>
                  <a:schemeClr val="bg1">
                    <a:lumMod val="50000"/>
                  </a:schemeClr>
                </a:solidFill>
              </a:rPr>
              <a:t>Gustave</a:t>
            </a:r>
            <a:r>
              <a:rPr lang="pt-BR" sz="1000" dirty="0" smtClean="0">
                <a:solidFill>
                  <a:schemeClr val="bg1">
                    <a:lumMod val="50000"/>
                  </a:schemeClr>
                </a:solidFill>
              </a:rPr>
              <a:t> </a:t>
            </a:r>
            <a:r>
              <a:rPr lang="pt-BR" sz="1000" dirty="0" err="1" smtClean="0">
                <a:solidFill>
                  <a:schemeClr val="bg1">
                    <a:lumMod val="50000"/>
                  </a:schemeClr>
                </a:solidFill>
              </a:rPr>
              <a:t>Courbet</a:t>
            </a:r>
            <a:r>
              <a:rPr lang="pt-BR" sz="1000" dirty="0" smtClean="0">
                <a:solidFill>
                  <a:schemeClr val="bg1">
                    <a:lumMod val="50000"/>
                  </a:schemeClr>
                </a:solidFill>
              </a:rPr>
              <a:t>; </a:t>
            </a:r>
            <a:r>
              <a:rPr lang="pt-BR" sz="1000" i="1" dirty="0" smtClean="0">
                <a:solidFill>
                  <a:schemeClr val="bg1">
                    <a:lumMod val="50000"/>
                  </a:schemeClr>
                </a:solidFill>
              </a:rPr>
              <a:t>A origem do mundo</a:t>
            </a:r>
            <a:r>
              <a:rPr lang="pt-BR" sz="1000" dirty="0" smtClean="0">
                <a:solidFill>
                  <a:schemeClr val="bg1">
                    <a:lumMod val="50000"/>
                  </a:schemeClr>
                </a:solidFill>
              </a:rPr>
              <a:t>; ost; 1866; 46 x 55 cm</a:t>
            </a:r>
          </a:p>
          <a:p>
            <a:pPr algn="ctr"/>
            <a:r>
              <a:rPr lang="pt-BR" sz="1000" dirty="0" smtClean="0">
                <a:solidFill>
                  <a:schemeClr val="bg1">
                    <a:lumMod val="50000"/>
                  </a:schemeClr>
                </a:solidFill>
              </a:rPr>
              <a:t>Museu d’</a:t>
            </a:r>
            <a:r>
              <a:rPr lang="pt-BR" sz="1000" dirty="0" err="1" smtClean="0">
                <a:solidFill>
                  <a:schemeClr val="bg1">
                    <a:lumMod val="50000"/>
                  </a:schemeClr>
                </a:solidFill>
              </a:rPr>
              <a:t>Orsay</a:t>
            </a:r>
            <a:r>
              <a:rPr lang="pt-BR" sz="1000" dirty="0" smtClean="0">
                <a:solidFill>
                  <a:schemeClr val="bg1">
                    <a:lumMod val="50000"/>
                  </a:schemeClr>
                </a:solidFill>
              </a:rPr>
              <a:t>; Paris; França</a:t>
            </a:r>
          </a:p>
          <a:p>
            <a:pPr algn="ctr"/>
            <a:r>
              <a:rPr lang="pt-BR" sz="1000" dirty="0" smtClean="0">
                <a:solidFill>
                  <a:schemeClr val="bg1">
                    <a:lumMod val="50000"/>
                  </a:schemeClr>
                </a:solidFill>
              </a:rPr>
              <a:t>http://donatien.2ate.net/artistes_peintres_du_nu.html : 2007.10.13</a:t>
            </a:r>
            <a:endParaRPr lang="pt-BR" sz="1000" dirty="0">
              <a:solidFill>
                <a:schemeClr val="bg1">
                  <a:lumMod val="50000"/>
                </a:schemeClr>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sz="13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IDEOLOGIA DA IMAGEM</a:t>
            </a:r>
            <a:endParaRPr kumimoji="0" lang="pt-B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CaixaDeTexto 2"/>
          <p:cNvSpPr txBox="1"/>
          <p:nvPr/>
        </p:nvSpPr>
        <p:spPr>
          <a:xfrm>
            <a:off x="5148064" y="188641"/>
            <a:ext cx="3960440" cy="6578724"/>
          </a:xfrm>
          <a:prstGeom prst="rect">
            <a:avLst/>
          </a:prstGeom>
          <a:noFill/>
        </p:spPr>
        <p:txBody>
          <a:bodyPr wrap="square" rtlCol="0">
            <a:spAutoFit/>
          </a:bodyPr>
          <a:lstStyle/>
          <a:p>
            <a:pPr algn="just">
              <a:spcAft>
                <a:spcPts val="300"/>
              </a:spcAft>
            </a:pPr>
            <a:r>
              <a:rPr lang="pt-BR" sz="1200" dirty="0" smtClean="0">
                <a:solidFill>
                  <a:schemeClr val="bg1">
                    <a:lumMod val="65000"/>
                  </a:schemeClr>
                </a:solidFill>
              </a:rPr>
              <a:t>A “ideologia imagética” não é “um conjunto de representações metafóricas, mas, em sentido estrito: </a:t>
            </a:r>
            <a:r>
              <a:rPr lang="pt-BR" sz="1200" i="1" dirty="0" smtClean="0">
                <a:solidFill>
                  <a:schemeClr val="bg1">
                    <a:lumMod val="65000"/>
                  </a:schemeClr>
                </a:solidFill>
              </a:rPr>
              <a:t>uma combinação específica de elementos formais e temáticos da imagem, através da qual os homens exprimem a maneira como vivem suas relações com as suas condições de existência, combinação que constitui uma das formas particulares da ideologia global de uma classe</a:t>
            </a:r>
            <a:r>
              <a:rPr lang="pt-BR" sz="1200" dirty="0" smtClean="0">
                <a:solidFill>
                  <a:schemeClr val="bg1">
                    <a:lumMod val="65000"/>
                  </a:schemeClr>
                </a:solidFill>
              </a:rPr>
              <a:t>.” [...]</a:t>
            </a:r>
          </a:p>
          <a:p>
            <a:pPr algn="just">
              <a:spcAft>
                <a:spcPts val="300"/>
              </a:spcAft>
            </a:pPr>
            <a:r>
              <a:rPr lang="pt-BR" sz="1200" dirty="0" smtClean="0">
                <a:solidFill>
                  <a:schemeClr val="bg1">
                    <a:lumMod val="65000"/>
                  </a:schemeClr>
                </a:solidFill>
              </a:rPr>
              <a:t>A marquesa de la Solana, “que pertencia à pequena nobreza [...], se fez notar por sua atividade literária, limitada ao gênero das comédias sentimentais burguesas”. [...]</a:t>
            </a:r>
          </a:p>
          <a:p>
            <a:pPr algn="just">
              <a:spcAft>
                <a:spcPts val="300"/>
              </a:spcAft>
            </a:pPr>
            <a:r>
              <a:rPr lang="pt-BR" sz="1200" dirty="0" smtClean="0">
                <a:solidFill>
                  <a:schemeClr val="bg1">
                    <a:lumMod val="65000"/>
                  </a:schemeClr>
                </a:solidFill>
              </a:rPr>
              <a:t>“A ideologia imagética deste retrato tem uma dupla função crítica (existente no laço cor de rosa): [...] colocar em relevo [1] a contradição existente entre o status social da marquesa e sua ideologia ‘esclarecida’; [2] a contradição existente ao nível individual entre a sua necessidade de agradar e a consciência de estar envelhecendo.”</a:t>
            </a:r>
          </a:p>
          <a:p>
            <a:pPr algn="r"/>
            <a:r>
              <a:rPr lang="fr-FR" sz="1000" dirty="0" smtClean="0">
                <a:solidFill>
                  <a:schemeClr val="bg1">
                    <a:lumMod val="65000"/>
                  </a:schemeClr>
                </a:solidFill>
              </a:rPr>
              <a:t>HADJINICOLAOU, Nicos. </a:t>
            </a:r>
            <a:r>
              <a:rPr lang="fr-FR" sz="1000" i="1" dirty="0" smtClean="0">
                <a:solidFill>
                  <a:schemeClr val="bg1">
                    <a:lumMod val="65000"/>
                  </a:schemeClr>
                </a:solidFill>
              </a:rPr>
              <a:t>Histoire de l’art et lutte des classes</a:t>
            </a:r>
            <a:r>
              <a:rPr lang="fr-FR" sz="1000" dirty="0" smtClean="0">
                <a:solidFill>
                  <a:schemeClr val="bg1">
                    <a:lumMod val="65000"/>
                  </a:schemeClr>
                </a:solidFill>
              </a:rPr>
              <a:t>. 2. ed. </a:t>
            </a:r>
            <a:r>
              <a:rPr lang="pt-BR" sz="1000" dirty="0" smtClean="0">
                <a:solidFill>
                  <a:schemeClr val="bg1">
                    <a:lumMod val="65000"/>
                  </a:schemeClr>
                </a:solidFill>
              </a:rPr>
              <a:t>Paris: François Maspero, 1978. p. 106, 185 e 186.</a:t>
            </a:r>
          </a:p>
          <a:p>
            <a:pPr algn="r"/>
            <a:endParaRPr lang="pt-BR" sz="1000" dirty="0" smtClean="0">
              <a:solidFill>
                <a:schemeClr val="bg1">
                  <a:lumMod val="65000"/>
                </a:schemeClr>
              </a:solidFill>
            </a:endParaRPr>
          </a:p>
          <a:p>
            <a:pPr algn="just"/>
            <a:r>
              <a:rPr lang="pt-BR" sz="1200" dirty="0" smtClean="0">
                <a:solidFill>
                  <a:schemeClr val="bg1">
                    <a:lumMod val="65000"/>
                  </a:schemeClr>
                </a:solidFill>
              </a:rPr>
              <a:t>O termo forma significa a integração entre formas e conteúdos artísticos e não artísticos, ou seja, entre imagem, estética, economia, política e moral. A obra é um conjunto visual (materiais, composição, tipos e distribuição dos elementos plásticos no suporte, estilos das formas, cores, contrastes e complementações, dimensões, proporções, outras características físicas e conteúdo ou tema), criada e usada pelos representantes da classe social ou setor de classe nela envolvidos, resultante e formadora dos seus mundos, demonstrando seus gostos, desejos, sentimentos, interesses e necessidades relativos à produção, veiculação, colecionismo e guarda, incluindo a especulação financeira e o domínio dos processos criativos e dos instrumentos e materiais utilizados. Em geral, as classes dominantes descartam todas as imagens críticas e os produtores que não possam ser incorporados.</a:t>
            </a:r>
          </a:p>
        </p:txBody>
      </p:sp>
      <p:pic>
        <p:nvPicPr>
          <p:cNvPr id="74754" name="Picture 2" descr="C:\Nós\Artistas\Goya\1794-1795 Goya; Marquesa de la Solana; ost; 1,81 x 1,22 cm; Louvre.jpg"/>
          <p:cNvPicPr>
            <a:picLocks noChangeAspect="1" noChangeArrowheads="1"/>
          </p:cNvPicPr>
          <p:nvPr/>
        </p:nvPicPr>
        <p:blipFill>
          <a:blip r:embed="rId3" cstate="print"/>
          <a:srcRect/>
          <a:stretch>
            <a:fillRect/>
          </a:stretch>
        </p:blipFill>
        <p:spPr bwMode="auto">
          <a:xfrm>
            <a:off x="755576" y="493706"/>
            <a:ext cx="3528392" cy="5311558"/>
          </a:xfrm>
          <a:prstGeom prst="rect">
            <a:avLst/>
          </a:prstGeom>
          <a:noFill/>
        </p:spPr>
      </p:pic>
      <p:sp>
        <p:nvSpPr>
          <p:cNvPr id="6" name="Retângulo 5"/>
          <p:cNvSpPr/>
          <p:nvPr/>
        </p:nvSpPr>
        <p:spPr>
          <a:xfrm>
            <a:off x="0" y="5949280"/>
            <a:ext cx="5076056" cy="861774"/>
          </a:xfrm>
          <a:prstGeom prst="rect">
            <a:avLst/>
          </a:prstGeom>
        </p:spPr>
        <p:txBody>
          <a:bodyPr wrap="square">
            <a:spAutoFit/>
          </a:bodyPr>
          <a:lstStyle/>
          <a:p>
            <a:pPr algn="ctr"/>
            <a:r>
              <a:rPr lang="pt-BR" sz="1000" dirty="0" smtClean="0">
                <a:solidFill>
                  <a:schemeClr val="bg1">
                    <a:lumMod val="65000"/>
                  </a:schemeClr>
                </a:solidFill>
              </a:rPr>
              <a:t>Francisco de Goya y Lucientes; </a:t>
            </a:r>
            <a:r>
              <a:rPr lang="pt-BR" sz="1000" i="1" dirty="0" smtClean="0">
                <a:solidFill>
                  <a:schemeClr val="bg1">
                    <a:lumMod val="65000"/>
                  </a:schemeClr>
                </a:solidFill>
              </a:rPr>
              <a:t>A Condessa do Carpío, Marquesa de la Solana</a:t>
            </a:r>
            <a:r>
              <a:rPr lang="pt-BR" sz="1000" dirty="0" smtClean="0">
                <a:solidFill>
                  <a:schemeClr val="bg1">
                    <a:lumMod val="65000"/>
                  </a:schemeClr>
                </a:solidFill>
              </a:rPr>
              <a:t>; ost; Espanha, 1794-1795; 1,81 x 1,22 cm; Museu do Louvre; Paris; França</a:t>
            </a:r>
          </a:p>
          <a:p>
            <a:pPr algn="ctr"/>
            <a:r>
              <a:rPr lang="pt-BR" sz="1000" dirty="0" smtClean="0">
                <a:solidFill>
                  <a:schemeClr val="bg1">
                    <a:lumMod val="65000"/>
                  </a:schemeClr>
                </a:solidFill>
              </a:rPr>
              <a:t>www.louvre.fr/llv/oeuvres/detail_notice.jsp?CONTENT%3C%3Ecnt_id=10134198673431972&amp;CURRENT_LLV_NOTICE%3C%3Ecnt_id=10134198673431972&amp;FOLDER%3C%3Efolder_id=9852723696500811&amp;fromDept=false&amp;baseIndex=5&amp;bmUID=1189277081894 : 08.09.2007</a:t>
            </a:r>
            <a:endParaRPr lang="pt-BR" sz="1000" dirty="0">
              <a:solidFill>
                <a:schemeClr val="bg1">
                  <a:lumMod val="65000"/>
                </a:schemeClr>
              </a:solidFill>
            </a:endParaRPr>
          </a:p>
        </p:txBody>
      </p:sp>
      <p:sp>
        <p:nvSpPr>
          <p:cNvPr id="7" name="CaixaDeTexto 6"/>
          <p:cNvSpPr txBox="1"/>
          <p:nvPr/>
        </p:nvSpPr>
        <p:spPr>
          <a:xfrm>
            <a:off x="2411760" y="24879"/>
            <a:ext cx="2448272" cy="307777"/>
          </a:xfrm>
          <a:prstGeom prst="rect">
            <a:avLst/>
          </a:prstGeom>
          <a:noFill/>
        </p:spPr>
        <p:txBody>
          <a:bodyPr wrap="square" rtlCol="0">
            <a:spAutoFit/>
          </a:bodyPr>
          <a:lstStyle/>
          <a:p>
            <a:pPr algn="ctr"/>
            <a:r>
              <a:rPr lang="pt-BR" sz="1400" dirty="0" smtClean="0">
                <a:solidFill>
                  <a:schemeClr val="bg1">
                    <a:lumMod val="65000"/>
                  </a:schemeClr>
                </a:solidFill>
              </a:rPr>
              <a:t>IDEOLOGIA IMAGÉTICA - 1</a:t>
            </a:r>
            <a:endParaRPr lang="pt-BR" sz="14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3419872" y="271101"/>
            <a:ext cx="5652000" cy="6588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pt-BR" sz="1200" dirty="0" smtClean="0">
                <a:solidFill>
                  <a:schemeClr val="bg1">
                    <a:lumMod val="65000"/>
                  </a:schemeClr>
                </a:solidFill>
              </a:rPr>
              <a:t>Durante a guerra fria, empresas norte-americanas e o governo dos EUA e a CIA intervieram na produção artística e cultural mundial principalmente por meio das doações de grandes somas de dinheiro e das ações empreendidas pelo "Congresso para a Liberdade Cultural", que promoveu concertos, exposições, etc. "Para facilitar as operações do OPC (Office of Policy Coordination | Departamento de Coordenação Política - um nome inofensivo para ocultar seus objetivos), O Congresso aprovou Ato de 1949 [...] que autorizou o Diretor da CIA a gastar fundos sem ter que prestar contas das despesas". Entre 1949 e 1952 o pessoal contratado do OPC passou de 302 para 5954 e seu orçamento subiu de 4,7 para 82 milhões de dólares, dando-nos uma clara dimensão da importância do controle da arte e da cultura para a dominação. "O uso de fundações filantrópicas foi o mais conveniente meio de passar grandes somas de dinheiro para os projetos da Agência sem alertar os beneficiários sobre suas fontes". Além disso, o Serviço de Informação dos EUA tinha uma unidade dedicada às análises ideológicas, trabalhando junto ao Comitê Americano para a Liberdade Cultural, fundado em Nova York em 1951. Isto mostra a força e o reconhecimento do financiamento e uso da arte como instrumento imprescindível para a dominação e a manutenção do poder da classe dominante (e sua precarização, no caso das dominadas). Sobre o expressionismo abstrato como arte tipicamente norte-americana, Jason Epstein disse: "America ― e especialmente Nova York ― está se tornando o centro político e financeiro do mundo e, certamente, está se tornando, também, o centro cultural. Bem, o que poderia fazer um grande poder sem uma arte apropriada? Você não pode ter um grande poder se não tiver, junto a ele, a arte, como Veneza sem Tintoretto ou Florença sem Giotto", evidenciando a importância da forma artística, que contém e apresenta a identidade visual do poder dominante e mostra os interesses e necessidades da CIA em sustentar uma arte americana, uma vez que "o patrocínio do Congresso para a Liberdade Cultural, para o experimental, predominantemente a pintura abstrata sobre a representativa ou a estética realista, pode ser visto neste contexto. Das declarações de Tom Braden e Donald Jameson, é evidente que a CIA sentia que tinha um papel a desempenhar na promoção do consentimento para a nova arte. Dos registros da Fundação Fairfield, é possível ver que a Agência expressou seu compromisso com dólares.  Além de apoiar a  exposição  'Jovens Pintores',  várias  doações foram  passadas da Fairfield para o MoMA, incluindo 2000 dólares ao seu Conselho Internacional, em 1959, para o fornecimento de livros sobre arte moderna para leitores poloneses".</a:t>
            </a:r>
          </a:p>
          <a:p>
            <a:pPr algn="r"/>
            <a:r>
              <a:rPr lang="en-US" sz="1000" dirty="0" smtClean="0">
                <a:solidFill>
                  <a:schemeClr val="bg1">
                    <a:lumMod val="65000"/>
                  </a:schemeClr>
                </a:solidFill>
              </a:rPr>
              <a:t>SAUNDERS, Frances Stonor. </a:t>
            </a:r>
            <a:r>
              <a:rPr lang="en-US" sz="1000" i="1" dirty="0" smtClean="0">
                <a:solidFill>
                  <a:schemeClr val="bg1">
                    <a:lumMod val="65000"/>
                  </a:schemeClr>
                </a:solidFill>
              </a:rPr>
              <a:t>Who Paid the Piper? The CIA and the Cultural Cold War</a:t>
            </a:r>
            <a:r>
              <a:rPr lang="en-US" sz="1000" dirty="0" smtClean="0">
                <a:solidFill>
                  <a:schemeClr val="bg1">
                    <a:lumMod val="65000"/>
                  </a:schemeClr>
                </a:solidFill>
              </a:rPr>
              <a:t>.</a:t>
            </a:r>
          </a:p>
          <a:p>
            <a:pPr algn="r"/>
            <a:r>
              <a:rPr lang="en-US" sz="1000" dirty="0" smtClean="0">
                <a:solidFill>
                  <a:schemeClr val="bg1">
                    <a:lumMod val="65000"/>
                  </a:schemeClr>
                </a:solidFill>
              </a:rPr>
              <a:t>London: Granta Books, 2000. p. 39-273.</a:t>
            </a:r>
            <a:endParaRPr kumimoji="0" lang="pt-BR" sz="1000" b="0" i="0" u="none" strike="noStrike" cap="none" normalizeH="0" baseline="0" dirty="0" smtClean="0">
              <a:ln>
                <a:noFill/>
              </a:ln>
              <a:solidFill>
                <a:schemeClr val="bg1">
                  <a:lumMod val="65000"/>
                </a:schemeClr>
              </a:solidFill>
              <a:effectLst/>
              <a:cs typeface="Arial" pitchFamily="34" charset="0"/>
            </a:endParaRPr>
          </a:p>
        </p:txBody>
      </p:sp>
      <p:sp>
        <p:nvSpPr>
          <p:cNvPr id="4" name="Retângulo 3"/>
          <p:cNvSpPr/>
          <p:nvPr/>
        </p:nvSpPr>
        <p:spPr>
          <a:xfrm>
            <a:off x="251520" y="5589240"/>
            <a:ext cx="2808312" cy="1169551"/>
          </a:xfrm>
          <a:prstGeom prst="rect">
            <a:avLst/>
          </a:prstGeom>
        </p:spPr>
        <p:txBody>
          <a:bodyPr wrap="square">
            <a:spAutoFit/>
          </a:bodyPr>
          <a:lstStyle/>
          <a:p>
            <a:pPr algn="ctr"/>
            <a:r>
              <a:rPr lang="en-US" sz="1000" dirty="0" smtClean="0">
                <a:solidFill>
                  <a:schemeClr val="bg1">
                    <a:lumMod val="65000"/>
                  </a:schemeClr>
                </a:solidFill>
              </a:rPr>
              <a:t>Jackson Pollock; </a:t>
            </a:r>
            <a:r>
              <a:rPr lang="en-US" sz="1000" i="1" dirty="0" smtClean="0">
                <a:solidFill>
                  <a:schemeClr val="bg1">
                    <a:lumMod val="65000"/>
                  </a:schemeClr>
                </a:solidFill>
              </a:rPr>
              <a:t>Number 3</a:t>
            </a:r>
            <a:r>
              <a:rPr lang="en-US" sz="1000" dirty="0" smtClean="0">
                <a:solidFill>
                  <a:schemeClr val="bg1">
                    <a:lumMod val="65000"/>
                  </a:schemeClr>
                </a:solidFill>
              </a:rPr>
              <a:t>; 1949; oil, enamel, metallic enamel, and cigarette fragment on canvas mounted on fiberboard; 157.5 x 94.6 cm; </a:t>
            </a:r>
            <a:endParaRPr lang="pt-BR" sz="1000" dirty="0" smtClean="0">
              <a:solidFill>
                <a:schemeClr val="bg1">
                  <a:lumMod val="65000"/>
                </a:schemeClr>
              </a:solidFill>
            </a:endParaRPr>
          </a:p>
          <a:p>
            <a:pPr algn="ctr"/>
            <a:r>
              <a:rPr lang="en-US" sz="1000" dirty="0" smtClean="0">
                <a:solidFill>
                  <a:schemeClr val="bg1">
                    <a:lumMod val="65000"/>
                  </a:schemeClr>
                </a:solidFill>
              </a:rPr>
              <a:t>Smithsonian's Hirshhorn Museum and Sculpture Garden; Washington; DC.; USA</a:t>
            </a:r>
            <a:endParaRPr lang="pt-BR" sz="1000" dirty="0" smtClean="0">
              <a:solidFill>
                <a:schemeClr val="bg1">
                  <a:lumMod val="65000"/>
                </a:schemeClr>
              </a:solidFill>
            </a:endParaRPr>
          </a:p>
          <a:p>
            <a:pPr algn="ctr"/>
            <a:r>
              <a:rPr lang="en-US" sz="1000" dirty="0" smtClean="0">
                <a:solidFill>
                  <a:schemeClr val="bg1">
                    <a:lumMod val="65000"/>
                  </a:schemeClr>
                </a:solidFill>
              </a:rPr>
              <a:t>http://hirshhorn.si.edu/visit/collection_object.asp?key=32&amp;subkey=11443 : 30.12.2010</a:t>
            </a:r>
            <a:endParaRPr lang="pt-BR" sz="1000" dirty="0">
              <a:solidFill>
                <a:schemeClr val="bg1">
                  <a:lumMod val="65000"/>
                </a:schemeClr>
              </a:solidFill>
            </a:endParaRPr>
          </a:p>
        </p:txBody>
      </p:sp>
      <p:sp>
        <p:nvSpPr>
          <p:cNvPr id="5" name="CaixaDeTexto 4"/>
          <p:cNvSpPr txBox="1"/>
          <p:nvPr/>
        </p:nvSpPr>
        <p:spPr>
          <a:xfrm>
            <a:off x="0" y="0"/>
            <a:ext cx="6732240" cy="307777"/>
          </a:xfrm>
          <a:prstGeom prst="rect">
            <a:avLst/>
          </a:prstGeom>
          <a:noFill/>
        </p:spPr>
        <p:txBody>
          <a:bodyPr wrap="square" rtlCol="0">
            <a:spAutoFit/>
          </a:bodyPr>
          <a:lstStyle/>
          <a:p>
            <a:pPr algn="ctr"/>
            <a:r>
              <a:rPr lang="pt-BR" sz="1400" dirty="0" smtClean="0">
                <a:solidFill>
                  <a:schemeClr val="bg1">
                    <a:lumMod val="65000"/>
                  </a:schemeClr>
                </a:solidFill>
              </a:rPr>
              <a:t>IDEOLOGIA IMAGÉTICA - 2</a:t>
            </a:r>
            <a:endParaRPr lang="pt-BR" sz="1400" dirty="0">
              <a:solidFill>
                <a:schemeClr val="bg1">
                  <a:lumMod val="65000"/>
                </a:schemeClr>
              </a:solidFill>
            </a:endParaRPr>
          </a:p>
        </p:txBody>
      </p:sp>
      <p:pic>
        <p:nvPicPr>
          <p:cNvPr id="63490" name="Picture 2" descr="http://hirshhorn.si.edu/dynamic/collection_images/full/72.235.jpg"/>
          <p:cNvPicPr>
            <a:picLocks noChangeAspect="1" noChangeArrowheads="1"/>
          </p:cNvPicPr>
          <p:nvPr/>
        </p:nvPicPr>
        <p:blipFill>
          <a:blip r:embed="rId3" cstate="print"/>
          <a:srcRect/>
          <a:stretch>
            <a:fillRect/>
          </a:stretch>
        </p:blipFill>
        <p:spPr bwMode="auto">
          <a:xfrm>
            <a:off x="167051" y="405224"/>
            <a:ext cx="3036797" cy="5040000"/>
          </a:xfrm>
          <a:prstGeom prst="rect">
            <a:avLst/>
          </a:prstGeo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0" y="0"/>
            <a:ext cx="9144000" cy="523220"/>
          </a:xfrm>
          <a:prstGeom prst="rect">
            <a:avLst/>
          </a:prstGeom>
          <a:noFill/>
        </p:spPr>
        <p:txBody>
          <a:bodyPr wrap="square" rtlCol="0">
            <a:spAutoFit/>
          </a:bodyPr>
          <a:lstStyle/>
          <a:p>
            <a:pPr algn="ctr"/>
            <a:r>
              <a:rPr lang="pt-BR" sz="1400" dirty="0" smtClean="0">
                <a:solidFill>
                  <a:schemeClr val="bg1">
                    <a:lumMod val="65000"/>
                  </a:schemeClr>
                </a:solidFill>
              </a:rPr>
              <a:t>IDEOLOGIA IMAGÉTICA - 3</a:t>
            </a:r>
          </a:p>
          <a:p>
            <a:pPr algn="ctr"/>
            <a:r>
              <a:rPr lang="pt-BR" sz="1300" dirty="0" smtClean="0">
                <a:solidFill>
                  <a:schemeClr val="bg1">
                    <a:lumMod val="65000"/>
                  </a:schemeClr>
                </a:solidFill>
              </a:rPr>
              <a:t>estilo artístico e história da arte</a:t>
            </a:r>
            <a:endParaRPr lang="pt-BR" sz="1300" dirty="0">
              <a:solidFill>
                <a:schemeClr val="bg1">
                  <a:lumMod val="65000"/>
                </a:schemeClr>
              </a:solidFill>
            </a:endParaRPr>
          </a:p>
        </p:txBody>
      </p:sp>
      <p:sp>
        <p:nvSpPr>
          <p:cNvPr id="6" name="CaixaDeTexto 5"/>
          <p:cNvSpPr txBox="1"/>
          <p:nvPr/>
        </p:nvSpPr>
        <p:spPr>
          <a:xfrm>
            <a:off x="395536" y="476672"/>
            <a:ext cx="8424936" cy="2385268"/>
          </a:xfrm>
          <a:prstGeom prst="rect">
            <a:avLst/>
          </a:prstGeom>
          <a:noFill/>
        </p:spPr>
        <p:txBody>
          <a:bodyPr wrap="square" rtlCol="0">
            <a:spAutoFit/>
          </a:bodyPr>
          <a:lstStyle/>
          <a:p>
            <a:pPr algn="just"/>
            <a:r>
              <a:rPr lang="pt-BR" sz="1200" dirty="0" smtClean="0">
                <a:solidFill>
                  <a:schemeClr val="bg1">
                    <a:lumMod val="65000"/>
                  </a:schemeClr>
                </a:solidFill>
              </a:rPr>
              <a:t>A obra de arte é um objeto particular. Um artista não faz um tipo só de obras, porque são integradas à dinâmica social. Muitas vezes, cria obras ou elementos plásticos específicos, podendo, inclusive, fazer obras contrárias à maioria de sua produção. Esta particularidade, ao mesmo tempo em que amplia e aprofunda a complexidade do estilo, rompe com a noção que "tem ligado intimamente 'a arte' e 'o estilo', [fazendo] deste último uma espécie de núcleo que conteria a essência da arte. Se isto fosse verdade, o objeto da história da arte seria a essência da arte: o estilo“, porém o objeto da história da arte é a obra de arte, que não é submetida ao estilo, mas o constitui, com plástica e estética particulares, podendo fazer parte da reprodução de um ou mais estilos ou da criação de outro. O estilo, seguindo a linha de Frederick Antal, é “uma combinação específica de elementos formais e temáticos da imagem, que é uma das formas particulares da ideologia global de uma classe social”. </a:t>
            </a:r>
            <a:r>
              <a:rPr lang="pt-BR" sz="1000" dirty="0" smtClean="0">
                <a:solidFill>
                  <a:schemeClr val="bg1">
                    <a:lumMod val="65000"/>
                  </a:schemeClr>
                </a:solidFill>
              </a:rPr>
              <a:t>(</a:t>
            </a:r>
            <a:r>
              <a:rPr lang="fr-FR" sz="1000" dirty="0" smtClean="0">
                <a:solidFill>
                  <a:schemeClr val="bg1">
                    <a:lumMod val="65000"/>
                  </a:schemeClr>
                </a:solidFill>
              </a:rPr>
              <a:t>HADJINICOLAOU, Nicos. </a:t>
            </a:r>
            <a:r>
              <a:rPr lang="fr-FR" sz="1000" i="1" dirty="0" smtClean="0">
                <a:solidFill>
                  <a:schemeClr val="bg1">
                    <a:lumMod val="65000"/>
                  </a:schemeClr>
                </a:solidFill>
              </a:rPr>
              <a:t>Histoire de l’art et lutte des classes</a:t>
            </a:r>
            <a:r>
              <a:rPr lang="fr-FR" sz="1000" dirty="0" smtClean="0">
                <a:solidFill>
                  <a:schemeClr val="bg1">
                    <a:lumMod val="65000"/>
                  </a:schemeClr>
                </a:solidFill>
              </a:rPr>
              <a:t>. 2. ed. </a:t>
            </a:r>
            <a:r>
              <a:rPr lang="pt-BR" sz="1000" dirty="0" smtClean="0">
                <a:solidFill>
                  <a:schemeClr val="bg1">
                    <a:lumMod val="65000"/>
                  </a:schemeClr>
                </a:solidFill>
              </a:rPr>
              <a:t>Paris: François Maspero, 1978. p. 97 e103.)</a:t>
            </a:r>
          </a:p>
          <a:p>
            <a:pPr algn="just">
              <a:spcBef>
                <a:spcPts val="600"/>
              </a:spcBef>
            </a:pPr>
            <a:r>
              <a:rPr lang="pt-BR" sz="1200" dirty="0" smtClean="0">
                <a:solidFill>
                  <a:schemeClr val="bg1">
                    <a:lumMod val="65000"/>
                  </a:schemeClr>
                </a:solidFill>
              </a:rPr>
              <a:t>As obras de arte apresentam, ao longo de sua história, alterações estilísticas significativas, em desenvolvimentos que seguem várias direções, tornando-as bastante ricas, não sendo possível reduzi-las a algumas características estilísticas de artista(s), lugar ou época, como podemos ver nas pinturas abaixo, que, apesar de tão diferentes umas das outras, são classificadas como românticas.</a:t>
            </a:r>
          </a:p>
        </p:txBody>
      </p:sp>
      <p:pic>
        <p:nvPicPr>
          <p:cNvPr id="62466" name="Picture 2" descr="http://www.hermitagemuseum.org/tmplobs/O_239PO5H7AMEVMAKT3.jpg"/>
          <p:cNvPicPr>
            <a:picLocks noChangeAspect="1" noChangeArrowheads="1"/>
          </p:cNvPicPr>
          <p:nvPr/>
        </p:nvPicPr>
        <p:blipFill>
          <a:blip r:embed="rId3" cstate="print"/>
          <a:srcRect/>
          <a:stretch>
            <a:fillRect/>
          </a:stretch>
        </p:blipFill>
        <p:spPr bwMode="auto">
          <a:xfrm>
            <a:off x="6517093" y="3640807"/>
            <a:ext cx="2519403" cy="2020441"/>
          </a:xfrm>
          <a:prstGeom prst="rect">
            <a:avLst/>
          </a:prstGeom>
          <a:noFill/>
        </p:spPr>
      </p:pic>
      <p:sp>
        <p:nvSpPr>
          <p:cNvPr id="7" name="CaixaDeTexto 6"/>
          <p:cNvSpPr txBox="1"/>
          <p:nvPr/>
        </p:nvSpPr>
        <p:spPr>
          <a:xfrm>
            <a:off x="6516216" y="5657671"/>
            <a:ext cx="2555776" cy="1200329"/>
          </a:xfrm>
          <a:prstGeom prst="rect">
            <a:avLst/>
          </a:prstGeom>
          <a:noFill/>
        </p:spPr>
        <p:txBody>
          <a:bodyPr wrap="square" rtlCol="0">
            <a:spAutoFit/>
          </a:bodyPr>
          <a:lstStyle/>
          <a:p>
            <a:pPr algn="ctr"/>
            <a:r>
              <a:rPr lang="en-US" sz="900" dirty="0" smtClean="0">
                <a:solidFill>
                  <a:schemeClr val="bg1">
                    <a:lumMod val="65000"/>
                  </a:schemeClr>
                </a:solidFill>
              </a:rPr>
              <a:t>Caspar David Friedrich; </a:t>
            </a:r>
            <a:r>
              <a:rPr lang="en-US" sz="900" i="1" dirty="0" smtClean="0">
                <a:solidFill>
                  <a:schemeClr val="bg1">
                    <a:lumMod val="65000"/>
                  </a:schemeClr>
                </a:solidFill>
              </a:rPr>
              <a:t>Sunset (Brothers)</a:t>
            </a:r>
            <a:r>
              <a:rPr lang="en-US" sz="900" dirty="0" smtClean="0">
                <a:solidFill>
                  <a:schemeClr val="bg1">
                    <a:lumMod val="65000"/>
                  </a:schemeClr>
                </a:solidFill>
              </a:rPr>
              <a:t>; Germany, 1830-35; ooc; 25 x 31 cm; The State Hermitage Museum; St. Petersburg; Russia: http://www.hermitagemuseum.org/fcgi-bin/db2www/fullSize.mac/fullSize?selLang=English&amp;dlViewId=O%2B239PO5H7AMEVMAKT&amp;size=big&amp;selCateg=picture&amp;dlCategId=XF675R%2B40WSCU$2NN1&amp;comeFrom=quick : 2011.02.23</a:t>
            </a:r>
            <a:endParaRPr lang="pt-BR" sz="900" dirty="0">
              <a:solidFill>
                <a:schemeClr val="bg1">
                  <a:lumMod val="65000"/>
                </a:schemeClr>
              </a:solidFill>
            </a:endParaRPr>
          </a:p>
        </p:txBody>
      </p:sp>
      <p:pic>
        <p:nvPicPr>
          <p:cNvPr id="13" name="Picture 11" descr="Joseph Mallord William Turner Seascape with a Sailing Boat and a Ship circa 1825-30"/>
          <p:cNvPicPr>
            <a:picLocks noChangeAspect="1" noChangeArrowheads="1"/>
          </p:cNvPicPr>
          <p:nvPr/>
        </p:nvPicPr>
        <p:blipFill>
          <a:blip r:embed="rId4" cstate="print"/>
          <a:srcRect/>
          <a:stretch>
            <a:fillRect/>
          </a:stretch>
        </p:blipFill>
        <p:spPr bwMode="auto">
          <a:xfrm>
            <a:off x="107504" y="3429000"/>
            <a:ext cx="2843062" cy="2232248"/>
          </a:xfrm>
          <a:prstGeom prst="rect">
            <a:avLst/>
          </a:prstGeom>
          <a:noFill/>
        </p:spPr>
      </p:pic>
      <p:sp>
        <p:nvSpPr>
          <p:cNvPr id="14" name="CaixaDeTexto 13"/>
          <p:cNvSpPr txBox="1"/>
          <p:nvPr/>
        </p:nvSpPr>
        <p:spPr>
          <a:xfrm>
            <a:off x="179512" y="5949280"/>
            <a:ext cx="2520280" cy="923330"/>
          </a:xfrm>
          <a:prstGeom prst="rect">
            <a:avLst/>
          </a:prstGeom>
          <a:noFill/>
        </p:spPr>
        <p:txBody>
          <a:bodyPr wrap="square" rtlCol="0">
            <a:spAutoFit/>
          </a:bodyPr>
          <a:lstStyle/>
          <a:p>
            <a:pPr algn="ctr"/>
            <a:r>
              <a:rPr lang="en-US" sz="900" dirty="0" smtClean="0">
                <a:solidFill>
                  <a:schemeClr val="bg1">
                    <a:lumMod val="65000"/>
                  </a:schemeClr>
                </a:solidFill>
              </a:rPr>
              <a:t>Joseph Mallord William Turner; </a:t>
            </a:r>
            <a:r>
              <a:rPr lang="en-US" sz="900" i="1" dirty="0" smtClean="0">
                <a:solidFill>
                  <a:schemeClr val="bg1">
                    <a:lumMod val="65000"/>
                  </a:schemeClr>
                </a:solidFill>
              </a:rPr>
              <a:t>Seascape with a sailing boat and a ship</a:t>
            </a:r>
            <a:r>
              <a:rPr lang="en-US" sz="900" dirty="0" smtClean="0">
                <a:solidFill>
                  <a:schemeClr val="bg1">
                    <a:lumMod val="65000"/>
                  </a:schemeClr>
                </a:solidFill>
              </a:rPr>
              <a:t>; c. 1825-30; oil on canvas; 46,7 x 61 cm; Tate Britain; London; UK: http://www.tate.org.uk/servlet/ViewWork?cgroupid=999999996&amp;workid=14977&amp;searchid=11035 : 2011.02.23</a:t>
            </a:r>
            <a:endParaRPr lang="pt-BR" sz="900" dirty="0">
              <a:solidFill>
                <a:schemeClr val="bg1">
                  <a:lumMod val="65000"/>
                </a:schemeClr>
              </a:solidFill>
            </a:endParaRPr>
          </a:p>
        </p:txBody>
      </p:sp>
      <p:pic>
        <p:nvPicPr>
          <p:cNvPr id="1034" name="Picture 10" descr="http://www.louvre.fr/media/repository/ressources/sources/illustration/atlas/image_58903_v2_m56577569830599138.jpg"/>
          <p:cNvPicPr>
            <a:picLocks noChangeAspect="1" noChangeArrowheads="1"/>
          </p:cNvPicPr>
          <p:nvPr/>
        </p:nvPicPr>
        <p:blipFill>
          <a:blip r:embed="rId5" cstate="print"/>
          <a:srcRect/>
          <a:stretch>
            <a:fillRect/>
          </a:stretch>
        </p:blipFill>
        <p:spPr bwMode="auto">
          <a:xfrm>
            <a:off x="3131840" y="3068960"/>
            <a:ext cx="3257838" cy="2621541"/>
          </a:xfrm>
          <a:prstGeom prst="rect">
            <a:avLst/>
          </a:prstGeom>
          <a:noFill/>
        </p:spPr>
      </p:pic>
      <p:sp>
        <p:nvSpPr>
          <p:cNvPr id="16" name="CaixaDeTexto 15"/>
          <p:cNvSpPr txBox="1"/>
          <p:nvPr/>
        </p:nvSpPr>
        <p:spPr>
          <a:xfrm>
            <a:off x="3275856" y="5805264"/>
            <a:ext cx="2880320" cy="1061829"/>
          </a:xfrm>
          <a:prstGeom prst="rect">
            <a:avLst/>
          </a:prstGeom>
          <a:noFill/>
        </p:spPr>
        <p:txBody>
          <a:bodyPr wrap="square" rtlCol="0">
            <a:spAutoFit/>
          </a:bodyPr>
          <a:lstStyle/>
          <a:p>
            <a:pPr algn="ctr"/>
            <a:r>
              <a:rPr lang="fr-FR" sz="900" dirty="0" smtClean="0">
                <a:solidFill>
                  <a:schemeClr val="bg1">
                    <a:lumMod val="65000"/>
                  </a:schemeClr>
                </a:solidFill>
              </a:rPr>
              <a:t>Eugène Delacroix; </a:t>
            </a:r>
            <a:r>
              <a:rPr lang="fr-FR" sz="900" i="1" dirty="0" smtClean="0">
                <a:solidFill>
                  <a:schemeClr val="bg1">
                    <a:lumMod val="65000"/>
                  </a:schemeClr>
                </a:solidFill>
              </a:rPr>
              <a:t>Le 28 Juillet: La Liberté guidant le peuple; </a:t>
            </a:r>
            <a:r>
              <a:rPr lang="fr-FR" sz="900" dirty="0" smtClean="0">
                <a:solidFill>
                  <a:schemeClr val="bg1">
                    <a:lumMod val="65000"/>
                  </a:schemeClr>
                </a:solidFill>
              </a:rPr>
              <a:t>Salon de 1831; huile sur toile ; 260 x 325 cm; Musée du Louvre; Paris; France: http://www.louvre.fr/llv/oeuvres/detail_notice.jsp?CONTENT%3C%3Ecnt_id=10134198673237674&amp;CURRENT_LLV_NOTICE%3C%3Ecnt_id=10134198673237674&amp;FOLDER%3C%3Efolder_id=9852723696500815# : 2011.02.23</a:t>
            </a:r>
            <a:endParaRPr lang="pt-BR" sz="900" dirty="0">
              <a:solidFill>
                <a:schemeClr val="bg1">
                  <a:lumMod val="65000"/>
                </a:schemeClr>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14321</Words>
  <Application>Microsoft Office PowerPoint</Application>
  <PresentationFormat>Apresentação na tela (4:3)</PresentationFormat>
  <Paragraphs>608</Paragraphs>
  <Slides>60</Slides>
  <Notes>60</Notes>
  <HiddenSlides>0</HiddenSlides>
  <MMClips>0</MMClips>
  <ScaleCrop>false</ScaleCrop>
  <HeadingPairs>
    <vt:vector size="4" baseType="variant">
      <vt:variant>
        <vt:lpstr>Tema</vt:lpstr>
      </vt:variant>
      <vt:variant>
        <vt:i4>1</vt:i4>
      </vt:variant>
      <vt:variant>
        <vt:lpstr>Títulos de slides</vt:lpstr>
      </vt:variant>
      <vt:variant>
        <vt:i4>60</vt:i4>
      </vt:variant>
    </vt:vector>
  </HeadingPairs>
  <TitlesOfParts>
    <vt:vector size="61" baseType="lpstr">
      <vt:lpstr>Tema do Office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2011-03-23T00:50:15Z</dcterms:created>
  <dcterms:modified xsi:type="dcterms:W3CDTF">2011-04-05T18:15:20Z</dcterms:modified>
</cp:coreProperties>
</file>